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3"/>
  </p:notesMasterIdLst>
  <p:sldIdLst>
    <p:sldId id="256" r:id="rId5"/>
    <p:sldId id="259" r:id="rId6"/>
    <p:sldId id="264" r:id="rId7"/>
    <p:sldId id="260" r:id="rId8"/>
    <p:sldId id="263" r:id="rId9"/>
    <p:sldId id="265" r:id="rId10"/>
    <p:sldId id="261" r:id="rId11"/>
    <p:sldId id="266" r:id="rId1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BDD50E-182D-718A-45CF-EF5A986C358D}" name="Dorien Masschelein" initials="DM" userId="S::dorien.masschelein@odisee.be::7189fb4e-bc84-416e-8b1c-53d7f309f99b" providerId="AD"/>
  <p188:author id="{208F6C8B-74B9-FF4C-3B07-5866AC8B7BF4}" name="Stefan De Clerck" initials="SC" userId="S::stefan.declerck@odisee.be::b28ced8f-edca-46f2-abc6-cdc912d6650d" providerId="AD"/>
  <p188:author id="{3D8D8B8D-7733-6BB2-9719-07E28A1B4619}" name="Sara Van den Bulcke" initials="SV" userId="S::sara.vandenbulcke@odisee.be::380df247-91d4-4a5d-bebd-6b4ad68a05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B497"/>
    <a:srgbClr val="00ECCE"/>
    <a:srgbClr val="D9F0EA"/>
    <a:srgbClr val="F4A70C"/>
    <a:srgbClr val="E83A16"/>
    <a:srgbClr val="005F99"/>
    <a:srgbClr val="D28D8F"/>
    <a:srgbClr val="FFFFFF"/>
    <a:srgbClr val="FFC000"/>
    <a:srgbClr val="F4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4D62F-64D9-4F71-B6C6-9C5E202D01B5}" type="datetimeFigureOut">
              <a:rPr lang="nl-BE" smtClean="0"/>
              <a:t>4/07/2025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DA561-B9FC-412D-9795-5D084DB553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484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Dit is de voorkant van de ondersteuningskaart optellen.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164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achterkant van de ondersteuningskaart optellen.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5531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voorkant van de ondersteuningskaart aftrekken.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7142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achterkant van de ondersteuningskaart aftrekken.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6555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2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7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2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27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3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4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2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0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1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4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2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5EC04-A9AC-4B48-C59B-85A276D8F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r>
              <a:rPr lang="nl-BE"/>
              <a:t>Bewerkingen </a:t>
            </a:r>
            <a:br>
              <a:rPr lang="nl-BE"/>
            </a:br>
            <a:r>
              <a:rPr lang="nl-BE"/>
              <a:t>met breuken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190B867-BDB9-2D90-42A8-413F94D5C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nl-BE"/>
              <a:t>Een overzicht</a:t>
            </a:r>
          </a:p>
        </p:txBody>
      </p:sp>
      <p:pic>
        <p:nvPicPr>
          <p:cNvPr id="4" name="Picture 3" descr="Kleurpotloden in een potloodhouder op een houten tafel">
            <a:extLst>
              <a:ext uri="{FF2B5EF4-FFF2-40B4-BE49-F238E27FC236}">
                <a16:creationId xmlns:a16="http://schemas.microsoft.com/office/drawing/2014/main" id="{D32674D0-6B51-22F2-12AF-4231F6355D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53" r="5116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Afbeelding 5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D9DEE115-33D6-8066-AE2E-B5C5FB01F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549" y="5369413"/>
            <a:ext cx="2858614" cy="148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3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A14D7D3-4510-AE88-E2A8-FAA2142F9CDD}"/>
              </a:ext>
            </a:extLst>
          </p:cNvPr>
          <p:cNvCxnSpPr>
            <a:cxnSpLocks/>
            <a:endCxn id="6" idx="0"/>
          </p:cNvCxnSpPr>
          <p:nvPr/>
        </p:nvCxnSpPr>
        <p:spPr>
          <a:xfrm flipV="1">
            <a:off x="6051610" y="1"/>
            <a:ext cx="44391" cy="6857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095B1B4-2ED7-2077-BD05-5F2ED38F66A2}"/>
              </a:ext>
            </a:extLst>
          </p:cNvPr>
          <p:cNvCxnSpPr>
            <a:cxnSpLocks/>
          </p:cNvCxnSpPr>
          <p:nvPr/>
        </p:nvCxnSpPr>
        <p:spPr>
          <a:xfrm flipV="1">
            <a:off x="0" y="3578155"/>
            <a:ext cx="12192000" cy="48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C1F6A5B0-67EB-2CC2-4901-40EF22509A58}"/>
              </a:ext>
            </a:extLst>
          </p:cNvPr>
          <p:cNvSpPr txBox="1"/>
          <p:nvPr/>
        </p:nvSpPr>
        <p:spPr>
          <a:xfrm>
            <a:off x="5207786" y="1"/>
            <a:ext cx="1776429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400" b="1">
                <a:solidFill>
                  <a:schemeClr val="accent1"/>
                </a:solidFill>
              </a:rPr>
              <a:t>Bewerkingen met breuken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5C32B2F-8B4A-5936-37C6-5A3BC1431824}"/>
              </a:ext>
            </a:extLst>
          </p:cNvPr>
          <p:cNvSpPr txBox="1"/>
          <p:nvPr/>
        </p:nvSpPr>
        <p:spPr>
          <a:xfrm>
            <a:off x="105052" y="107316"/>
            <a:ext cx="79565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Optellen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0049184-260B-9406-0178-E7A0232F9EAF}"/>
              </a:ext>
            </a:extLst>
          </p:cNvPr>
          <p:cNvSpPr txBox="1"/>
          <p:nvPr/>
        </p:nvSpPr>
        <p:spPr>
          <a:xfrm>
            <a:off x="105051" y="3762821"/>
            <a:ext cx="96889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Aftrekken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FBD43E0-3ACC-512B-5511-031FEFB257DB}"/>
              </a:ext>
            </a:extLst>
          </p:cNvPr>
          <p:cNvSpPr txBox="1"/>
          <p:nvPr/>
        </p:nvSpPr>
        <p:spPr>
          <a:xfrm>
            <a:off x="136214" y="939182"/>
            <a:ext cx="187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901259A-9AFC-0C34-7000-4CB15D0093C7}"/>
              </a:ext>
            </a:extLst>
          </p:cNvPr>
          <p:cNvSpPr txBox="1"/>
          <p:nvPr/>
        </p:nvSpPr>
        <p:spPr>
          <a:xfrm>
            <a:off x="3156058" y="939182"/>
            <a:ext cx="193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A49E7CE-D247-63B6-24F7-CD0EC1BFC6A7}"/>
              </a:ext>
            </a:extLst>
          </p:cNvPr>
          <p:cNvSpPr txBox="1"/>
          <p:nvPr/>
        </p:nvSpPr>
        <p:spPr>
          <a:xfrm>
            <a:off x="136214" y="4474958"/>
            <a:ext cx="179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3556FF4-967A-4CF2-FC3D-0DB7F48B95A4}"/>
              </a:ext>
            </a:extLst>
          </p:cNvPr>
          <p:cNvSpPr txBox="1"/>
          <p:nvPr/>
        </p:nvSpPr>
        <p:spPr>
          <a:xfrm>
            <a:off x="3156058" y="4474958"/>
            <a:ext cx="1982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C63AC2A-5CCC-440C-81C5-BFBF49CC1D50}"/>
              </a:ext>
            </a:extLst>
          </p:cNvPr>
          <p:cNvSpPr txBox="1"/>
          <p:nvPr/>
        </p:nvSpPr>
        <p:spPr>
          <a:xfrm>
            <a:off x="6138917" y="939182"/>
            <a:ext cx="193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Natuurlijk getal x </a:t>
            </a:r>
            <a:r>
              <a:rPr lang="nl-BE" sz="2400" b="1" u="sng">
                <a:solidFill>
                  <a:schemeClr val="accent3"/>
                </a:solidFill>
              </a:rPr>
              <a:t>breuk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83B0C27-3443-3208-3226-D6FE60B34A1D}"/>
              </a:ext>
            </a:extLst>
          </p:cNvPr>
          <p:cNvSpPr txBox="1"/>
          <p:nvPr/>
        </p:nvSpPr>
        <p:spPr>
          <a:xfrm>
            <a:off x="6138917" y="1657186"/>
            <a:ext cx="1954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3"/>
                </a:solidFill>
              </a:rPr>
              <a:t>Breuk</a:t>
            </a:r>
            <a:r>
              <a:rPr lang="nl-BE" sz="2400" b="1" u="sng">
                <a:solidFill>
                  <a:schemeClr val="accent6"/>
                </a:solidFill>
              </a:rPr>
              <a:t> x natuurlijk getal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F19043D-AA6C-C1FC-1738-4991D3B9460C}"/>
              </a:ext>
            </a:extLst>
          </p:cNvPr>
          <p:cNvSpPr txBox="1"/>
          <p:nvPr/>
        </p:nvSpPr>
        <p:spPr>
          <a:xfrm>
            <a:off x="9759498" y="1657186"/>
            <a:ext cx="1233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Breuk x breuk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C298DA9-62E2-83B9-731E-335F279E2155}"/>
              </a:ext>
            </a:extLst>
          </p:cNvPr>
          <p:cNvSpPr txBox="1"/>
          <p:nvPr/>
        </p:nvSpPr>
        <p:spPr>
          <a:xfrm>
            <a:off x="7946503" y="918553"/>
            <a:ext cx="1156839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KEER …”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F6EAD0B2-0714-D517-9EDC-496A52B6B0D0}"/>
              </a:ext>
            </a:extLst>
          </p:cNvPr>
          <p:cNvSpPr txBox="1"/>
          <p:nvPr/>
        </p:nvSpPr>
        <p:spPr>
          <a:xfrm>
            <a:off x="10992949" y="1608073"/>
            <a:ext cx="1062837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VAN …”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E22D70BD-FC45-1D39-7BE4-A1CAD2087164}"/>
              </a:ext>
            </a:extLst>
          </p:cNvPr>
          <p:cNvSpPr txBox="1"/>
          <p:nvPr/>
        </p:nvSpPr>
        <p:spPr>
          <a:xfrm>
            <a:off x="10519744" y="102632"/>
            <a:ext cx="147546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Vermenigvuldigen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597B007A-9D66-346E-54E0-EBB9EDB23B34}"/>
              </a:ext>
            </a:extLst>
          </p:cNvPr>
          <p:cNvSpPr txBox="1"/>
          <p:nvPr/>
        </p:nvSpPr>
        <p:spPr>
          <a:xfrm>
            <a:off x="6186749" y="4474958"/>
            <a:ext cx="1808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De deler is geen breuk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FA18C12-52A0-AF4B-C9F9-4D3FCC602F62}"/>
              </a:ext>
            </a:extLst>
          </p:cNvPr>
          <p:cNvSpPr txBox="1"/>
          <p:nvPr/>
        </p:nvSpPr>
        <p:spPr>
          <a:xfrm>
            <a:off x="9759498" y="4474958"/>
            <a:ext cx="1719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De deler is een breuk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C29E0B3D-1833-B9DC-F87F-62A76BBE93AF}"/>
              </a:ext>
            </a:extLst>
          </p:cNvPr>
          <p:cNvSpPr txBox="1"/>
          <p:nvPr/>
        </p:nvSpPr>
        <p:spPr>
          <a:xfrm>
            <a:off x="6320127" y="5123477"/>
            <a:ext cx="2720511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verdelen in … gelijke delen”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16A839E3-0AAE-1D3C-2666-3353E18701C8}"/>
              </a:ext>
            </a:extLst>
          </p:cNvPr>
          <p:cNvSpPr txBox="1"/>
          <p:nvPr/>
        </p:nvSpPr>
        <p:spPr>
          <a:xfrm>
            <a:off x="9759498" y="5082128"/>
            <a:ext cx="2235712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“Hoeveel keer gaat … in …?”</a:t>
            </a:r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D2188AD3-0467-5DF7-75AE-681E4C22FCCB}"/>
              </a:ext>
            </a:extLst>
          </p:cNvPr>
          <p:cNvSpPr txBox="1"/>
          <p:nvPr/>
        </p:nvSpPr>
        <p:spPr>
          <a:xfrm>
            <a:off x="11410546" y="3781711"/>
            <a:ext cx="58466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Delen</a:t>
            </a:r>
          </a:p>
        </p:txBody>
      </p:sp>
      <p:grpSp>
        <p:nvGrpSpPr>
          <p:cNvPr id="76" name="Groep 75">
            <a:extLst>
              <a:ext uri="{FF2B5EF4-FFF2-40B4-BE49-F238E27FC236}">
                <a16:creationId xmlns:a16="http://schemas.microsoft.com/office/drawing/2014/main" id="{CCD7BF51-16E1-4A95-1DD2-9E585B69BAEF}"/>
              </a:ext>
            </a:extLst>
          </p:cNvPr>
          <p:cNvGrpSpPr/>
          <p:nvPr/>
        </p:nvGrpSpPr>
        <p:grpSpPr>
          <a:xfrm>
            <a:off x="342339" y="1771048"/>
            <a:ext cx="954252" cy="1050656"/>
            <a:chOff x="342339" y="1771048"/>
            <a:chExt cx="954252" cy="1050656"/>
          </a:xfrm>
        </p:grpSpPr>
        <p:pic>
          <p:nvPicPr>
            <p:cNvPr id="74" name="Afbeelding 73">
              <a:extLst>
                <a:ext uri="{FF2B5EF4-FFF2-40B4-BE49-F238E27FC236}">
                  <a16:creationId xmlns:a16="http://schemas.microsoft.com/office/drawing/2014/main" id="{4E4DE8D1-D7FF-54A9-F3E1-866DDDDC8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090" y="1771048"/>
              <a:ext cx="568852" cy="568852"/>
            </a:xfrm>
            <a:prstGeom prst="rect">
              <a:avLst/>
            </a:prstGeom>
          </p:spPr>
        </p:pic>
        <p:sp>
          <p:nvSpPr>
            <p:cNvPr id="75" name="Tekstvak 74">
              <a:extLst>
                <a:ext uri="{FF2B5EF4-FFF2-40B4-BE49-F238E27FC236}">
                  <a16:creationId xmlns:a16="http://schemas.microsoft.com/office/drawing/2014/main" id="{EA701BF9-CBCD-46BD-DCF3-8EE6C9AED837}"/>
                </a:ext>
              </a:extLst>
            </p:cNvPr>
            <p:cNvSpPr txBox="1"/>
            <p:nvPr/>
          </p:nvSpPr>
          <p:spPr>
            <a:xfrm>
              <a:off x="342339" y="2360039"/>
              <a:ext cx="95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</p:grpSp>
      <p:grpSp>
        <p:nvGrpSpPr>
          <p:cNvPr id="80" name="Groep 79">
            <a:extLst>
              <a:ext uri="{FF2B5EF4-FFF2-40B4-BE49-F238E27FC236}">
                <a16:creationId xmlns:a16="http://schemas.microsoft.com/office/drawing/2014/main" id="{C10D7E9E-2BFF-4ECA-F3F9-609EEE18B51D}"/>
              </a:ext>
            </a:extLst>
          </p:cNvPr>
          <p:cNvGrpSpPr/>
          <p:nvPr/>
        </p:nvGrpSpPr>
        <p:grpSpPr>
          <a:xfrm>
            <a:off x="377842" y="5240938"/>
            <a:ext cx="948963" cy="1119594"/>
            <a:chOff x="377842" y="5240938"/>
            <a:chExt cx="948963" cy="1119594"/>
          </a:xfrm>
        </p:grpSpPr>
        <p:pic>
          <p:nvPicPr>
            <p:cNvPr id="78" name="Afbeelding 77" descr="Afbeelding met schermopname, Rechthoek, plein, ontwerp&#10;&#10;Automatisch gegenereerde beschrijving">
              <a:extLst>
                <a:ext uri="{FF2B5EF4-FFF2-40B4-BE49-F238E27FC236}">
                  <a16:creationId xmlns:a16="http://schemas.microsoft.com/office/drawing/2014/main" id="{92B53115-EA19-5007-5821-86E9AA65F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136" y="5240938"/>
              <a:ext cx="588658" cy="588658"/>
            </a:xfrm>
            <a:prstGeom prst="rect">
              <a:avLst/>
            </a:prstGeom>
          </p:spPr>
        </p:pic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A5CEA9B2-354F-06DB-87D4-7BBDEAB6D33E}"/>
                </a:ext>
              </a:extLst>
            </p:cNvPr>
            <p:cNvSpPr txBox="1"/>
            <p:nvPr/>
          </p:nvSpPr>
          <p:spPr>
            <a:xfrm>
              <a:off x="377842" y="5898867"/>
              <a:ext cx="948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</p:grpSp>
      <p:grpSp>
        <p:nvGrpSpPr>
          <p:cNvPr id="90" name="Groep 89">
            <a:extLst>
              <a:ext uri="{FF2B5EF4-FFF2-40B4-BE49-F238E27FC236}">
                <a16:creationId xmlns:a16="http://schemas.microsoft.com/office/drawing/2014/main" id="{F8F989DF-A5EE-000C-18EB-41D785AD5D9D}"/>
              </a:ext>
            </a:extLst>
          </p:cNvPr>
          <p:cNvGrpSpPr/>
          <p:nvPr/>
        </p:nvGrpSpPr>
        <p:grpSpPr>
          <a:xfrm>
            <a:off x="6320127" y="2277492"/>
            <a:ext cx="1859135" cy="1309973"/>
            <a:chOff x="7939929" y="2706077"/>
            <a:chExt cx="1859135" cy="1309973"/>
          </a:xfrm>
        </p:grpSpPr>
        <p:pic>
          <p:nvPicPr>
            <p:cNvPr id="88" name="Afbeelding 87" descr="Afbeelding met symbool, cirkel, Graphics, logo&#10;&#10;Automatisch gegenereerde beschrijving">
              <a:extLst>
                <a:ext uri="{FF2B5EF4-FFF2-40B4-BE49-F238E27FC236}">
                  <a16:creationId xmlns:a16="http://schemas.microsoft.com/office/drawing/2014/main" id="{DC873850-D4B8-DE74-77E2-17485310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396" y="2706077"/>
              <a:ext cx="519101" cy="519101"/>
            </a:xfrm>
            <a:prstGeom prst="rect">
              <a:avLst/>
            </a:prstGeom>
          </p:spPr>
        </p:pic>
        <p:sp>
          <p:nvSpPr>
            <p:cNvPr id="89" name="Tekstvak 88">
              <a:extLst>
                <a:ext uri="{FF2B5EF4-FFF2-40B4-BE49-F238E27FC236}">
                  <a16:creationId xmlns:a16="http://schemas.microsoft.com/office/drawing/2014/main" id="{6E480596-7C28-7516-FA18-32BADA37F3BB}"/>
                </a:ext>
              </a:extLst>
            </p:cNvPr>
            <p:cNvSpPr txBox="1"/>
            <p:nvPr/>
          </p:nvSpPr>
          <p:spPr>
            <a:xfrm>
              <a:off x="7939929" y="3185053"/>
              <a:ext cx="18591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Rekenregel</a:t>
              </a:r>
            </a:p>
            <a:p>
              <a:pPr algn="ctr"/>
              <a:r>
                <a:rPr lang="nl-BE" sz="2400">
                  <a:solidFill>
                    <a:schemeClr val="accent3"/>
                  </a:solidFill>
                </a:rPr>
                <a:t>1 factor </a:t>
              </a:r>
              <a:r>
                <a:rPr lang="nl-BE" sz="2400"/>
                <a:t>is een </a:t>
              </a:r>
              <a:r>
                <a:rPr lang="nl-BE" sz="2400">
                  <a:solidFill>
                    <a:schemeClr val="accent3"/>
                  </a:solidFill>
                </a:rPr>
                <a:t>breuk</a:t>
              </a:r>
            </a:p>
          </p:txBody>
        </p:sp>
      </p:grpSp>
      <p:grpSp>
        <p:nvGrpSpPr>
          <p:cNvPr id="102" name="Groep 101">
            <a:extLst>
              <a:ext uri="{FF2B5EF4-FFF2-40B4-BE49-F238E27FC236}">
                <a16:creationId xmlns:a16="http://schemas.microsoft.com/office/drawing/2014/main" id="{1DB95449-254E-0829-BD17-AE405DAD5560}"/>
              </a:ext>
            </a:extLst>
          </p:cNvPr>
          <p:cNvGrpSpPr/>
          <p:nvPr/>
        </p:nvGrpSpPr>
        <p:grpSpPr>
          <a:xfrm>
            <a:off x="6885101" y="5804290"/>
            <a:ext cx="954252" cy="1009890"/>
            <a:chOff x="6885101" y="5804290"/>
            <a:chExt cx="954252" cy="1009890"/>
          </a:xfrm>
        </p:grpSpPr>
        <p:sp>
          <p:nvSpPr>
            <p:cNvPr id="95" name="Tekstvak 94">
              <a:extLst>
                <a:ext uri="{FF2B5EF4-FFF2-40B4-BE49-F238E27FC236}">
                  <a16:creationId xmlns:a16="http://schemas.microsoft.com/office/drawing/2014/main" id="{57B8533E-2FEA-7FA7-1FE4-4ABBE7E96A5C}"/>
                </a:ext>
              </a:extLst>
            </p:cNvPr>
            <p:cNvSpPr txBox="1"/>
            <p:nvPr/>
          </p:nvSpPr>
          <p:spPr>
            <a:xfrm>
              <a:off x="6885101" y="6352515"/>
              <a:ext cx="95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  <p:pic>
          <p:nvPicPr>
            <p:cNvPr id="101" name="Afbeelding 100" descr="Afbeelding met cirkel, clipart, Graphics, Kleurrijkheid&#10;&#10;Automatisch gegenereerde beschrijving">
              <a:extLst>
                <a:ext uri="{FF2B5EF4-FFF2-40B4-BE49-F238E27FC236}">
                  <a16:creationId xmlns:a16="http://schemas.microsoft.com/office/drawing/2014/main" id="{CBE1DBE4-7045-8796-1CE7-12B4DB632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191" y="5804290"/>
              <a:ext cx="599380" cy="599380"/>
            </a:xfrm>
            <a:prstGeom prst="rect">
              <a:avLst/>
            </a:prstGeom>
          </p:spPr>
        </p:pic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AD312FB5-2A87-70E3-8CFB-336DDA500CCB}"/>
              </a:ext>
            </a:extLst>
          </p:cNvPr>
          <p:cNvGrpSpPr/>
          <p:nvPr/>
        </p:nvGrpSpPr>
        <p:grpSpPr>
          <a:xfrm>
            <a:off x="10097042" y="5523423"/>
            <a:ext cx="1688019" cy="1369193"/>
            <a:chOff x="10097042" y="5523423"/>
            <a:chExt cx="1688019" cy="1369193"/>
          </a:xfrm>
        </p:grpSpPr>
        <p:grpSp>
          <p:nvGrpSpPr>
            <p:cNvPr id="72" name="Groep 71">
              <a:extLst>
                <a:ext uri="{FF2B5EF4-FFF2-40B4-BE49-F238E27FC236}">
                  <a16:creationId xmlns:a16="http://schemas.microsoft.com/office/drawing/2014/main" id="{300466BF-004D-5197-9296-04AF1722D68D}"/>
                </a:ext>
              </a:extLst>
            </p:cNvPr>
            <p:cNvGrpSpPr/>
            <p:nvPr/>
          </p:nvGrpSpPr>
          <p:grpSpPr>
            <a:xfrm>
              <a:off x="10097042" y="5523423"/>
              <a:ext cx="1688019" cy="1058025"/>
              <a:chOff x="10653991" y="5665306"/>
              <a:chExt cx="1688019" cy="1058025"/>
            </a:xfrm>
          </p:grpSpPr>
          <p:pic>
            <p:nvPicPr>
              <p:cNvPr id="70" name="Afbeelding 69" descr="Afbeelding met Graphics, grafische vormgeving, schermopname, clipart&#10;&#10;Automatisch gegenereerde beschrijving">
                <a:extLst>
                  <a:ext uri="{FF2B5EF4-FFF2-40B4-BE49-F238E27FC236}">
                    <a16:creationId xmlns:a16="http://schemas.microsoft.com/office/drawing/2014/main" id="{5B26C543-C0D0-B0E0-CA38-7921A7617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62013" y="5665306"/>
                <a:ext cx="697066" cy="697066"/>
              </a:xfrm>
              <a:prstGeom prst="rect">
                <a:avLst/>
              </a:prstGeom>
            </p:spPr>
          </p:pic>
          <p:sp>
            <p:nvSpPr>
              <p:cNvPr id="71" name="Tekstvak 70">
                <a:extLst>
                  <a:ext uri="{FF2B5EF4-FFF2-40B4-BE49-F238E27FC236}">
                    <a16:creationId xmlns:a16="http://schemas.microsoft.com/office/drawing/2014/main" id="{DEC028EF-E9BF-4E01-994B-D83E02F364E0}"/>
                  </a:ext>
                </a:extLst>
              </p:cNvPr>
              <p:cNvSpPr txBox="1"/>
              <p:nvPr/>
            </p:nvSpPr>
            <p:spPr>
              <a:xfrm>
                <a:off x="10653991" y="6261666"/>
                <a:ext cx="16880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BE" sz="2400"/>
                  <a:t>Maak een tekening!</a:t>
                </a:r>
              </a:p>
            </p:txBody>
          </p:sp>
        </p:grpSp>
        <p:sp>
          <p:nvSpPr>
            <p:cNvPr id="103" name="Tekstvak 102">
              <a:extLst>
                <a:ext uri="{FF2B5EF4-FFF2-40B4-BE49-F238E27FC236}">
                  <a16:creationId xmlns:a16="http://schemas.microsoft.com/office/drawing/2014/main" id="{94056BE6-A91A-1AF8-2914-5BDA86625487}"/>
                </a:ext>
              </a:extLst>
            </p:cNvPr>
            <p:cNvSpPr txBox="1"/>
            <p:nvPr/>
          </p:nvSpPr>
          <p:spPr>
            <a:xfrm>
              <a:off x="10316287" y="6430951"/>
              <a:ext cx="1298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(Rekenregel)</a:t>
              </a:r>
            </a:p>
          </p:txBody>
        </p:sp>
      </p:grpSp>
      <p:sp>
        <p:nvSpPr>
          <p:cNvPr id="104" name="Tekstvak 103">
            <a:extLst>
              <a:ext uri="{FF2B5EF4-FFF2-40B4-BE49-F238E27FC236}">
                <a16:creationId xmlns:a16="http://schemas.microsoft.com/office/drawing/2014/main" id="{FDD37622-BBEB-379A-5B85-68A8C4816344}"/>
              </a:ext>
            </a:extLst>
          </p:cNvPr>
          <p:cNvSpPr txBox="1"/>
          <p:nvPr/>
        </p:nvSpPr>
        <p:spPr>
          <a:xfrm>
            <a:off x="7946503" y="1608073"/>
            <a:ext cx="1062837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VAN …”</a:t>
            </a:r>
          </a:p>
        </p:txBody>
      </p:sp>
      <p:grpSp>
        <p:nvGrpSpPr>
          <p:cNvPr id="105" name="Groep 104">
            <a:extLst>
              <a:ext uri="{FF2B5EF4-FFF2-40B4-BE49-F238E27FC236}">
                <a16:creationId xmlns:a16="http://schemas.microsoft.com/office/drawing/2014/main" id="{60993280-1BF1-5550-5929-E3345A6C62AE}"/>
              </a:ext>
            </a:extLst>
          </p:cNvPr>
          <p:cNvGrpSpPr/>
          <p:nvPr/>
        </p:nvGrpSpPr>
        <p:grpSpPr>
          <a:xfrm>
            <a:off x="9771612" y="2277492"/>
            <a:ext cx="2060082" cy="1309973"/>
            <a:chOff x="7939929" y="2706077"/>
            <a:chExt cx="2060082" cy="1309973"/>
          </a:xfrm>
        </p:grpSpPr>
        <p:pic>
          <p:nvPicPr>
            <p:cNvPr id="106" name="Afbeelding 105" descr="Afbeelding met symbool, cirkel, Graphics, logo&#10;&#10;Automatisch gegenereerde beschrijving">
              <a:extLst>
                <a:ext uri="{FF2B5EF4-FFF2-40B4-BE49-F238E27FC236}">
                  <a16:creationId xmlns:a16="http://schemas.microsoft.com/office/drawing/2014/main" id="{3FA21A35-0FBA-31D9-0F95-E2F97DBB6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396" y="2706077"/>
              <a:ext cx="519101" cy="519101"/>
            </a:xfrm>
            <a:prstGeom prst="rect">
              <a:avLst/>
            </a:prstGeom>
          </p:spPr>
        </p:pic>
        <p:sp>
          <p:nvSpPr>
            <p:cNvPr id="107" name="Tekstvak 106">
              <a:extLst>
                <a:ext uri="{FF2B5EF4-FFF2-40B4-BE49-F238E27FC236}">
                  <a16:creationId xmlns:a16="http://schemas.microsoft.com/office/drawing/2014/main" id="{92D2AA12-23AE-3EC6-9755-EFF3A2BEC882}"/>
                </a:ext>
              </a:extLst>
            </p:cNvPr>
            <p:cNvSpPr txBox="1"/>
            <p:nvPr/>
          </p:nvSpPr>
          <p:spPr>
            <a:xfrm>
              <a:off x="7939929" y="3185053"/>
              <a:ext cx="20600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Rekenregel</a:t>
              </a:r>
            </a:p>
            <a:p>
              <a:pPr algn="ctr"/>
              <a:r>
                <a:rPr lang="nl-BE" sz="2400">
                  <a:solidFill>
                    <a:schemeClr val="accent3"/>
                  </a:solidFill>
                </a:rPr>
                <a:t>2 factoren zijn</a:t>
              </a:r>
              <a:r>
                <a:rPr lang="nl-BE" sz="2400"/>
                <a:t> een </a:t>
              </a:r>
              <a:r>
                <a:rPr lang="nl-BE" sz="2400">
                  <a:solidFill>
                    <a:schemeClr val="accent3"/>
                  </a:solidFill>
                </a:rPr>
                <a:t>breuk</a:t>
              </a:r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804B45F2-4A2E-E44F-2342-6AEFE0895D74}"/>
              </a:ext>
            </a:extLst>
          </p:cNvPr>
          <p:cNvGrpSpPr/>
          <p:nvPr/>
        </p:nvGrpSpPr>
        <p:grpSpPr>
          <a:xfrm>
            <a:off x="1824058" y="1811578"/>
            <a:ext cx="3174868" cy="461665"/>
            <a:chOff x="1824058" y="1811578"/>
            <a:chExt cx="3174868" cy="461665"/>
          </a:xfrm>
        </p:grpSpPr>
        <p:sp>
          <p:nvSpPr>
            <p:cNvPr id="53" name="Tekstvak 52">
              <a:extLst>
                <a:ext uri="{FF2B5EF4-FFF2-40B4-BE49-F238E27FC236}">
                  <a16:creationId xmlns:a16="http://schemas.microsoft.com/office/drawing/2014/main" id="{73463A62-36EB-6A7B-8371-71EDABFA8733}"/>
                </a:ext>
              </a:extLst>
            </p:cNvPr>
            <p:cNvSpPr txBox="1"/>
            <p:nvPr/>
          </p:nvSpPr>
          <p:spPr>
            <a:xfrm>
              <a:off x="3310907" y="1811578"/>
              <a:ext cx="16880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Maak ze gelijknamig!</a:t>
              </a:r>
            </a:p>
          </p:txBody>
        </p:sp>
        <p:cxnSp>
          <p:nvCxnSpPr>
            <p:cNvPr id="2" name="Rechte verbindingslijn met pijl 1">
              <a:extLst>
                <a:ext uri="{FF2B5EF4-FFF2-40B4-BE49-F238E27FC236}">
                  <a16:creationId xmlns:a16="http://schemas.microsoft.com/office/drawing/2014/main" id="{5F7DF4E7-7AE9-0527-2CC6-61FFC8BC7BF6}"/>
                </a:ext>
              </a:extLst>
            </p:cNvPr>
            <p:cNvCxnSpPr/>
            <p:nvPr/>
          </p:nvCxnSpPr>
          <p:spPr>
            <a:xfrm flipH="1">
              <a:off x="1824058" y="2112651"/>
              <a:ext cx="13320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FCBAB4FA-E666-43B9-FBE7-F17F83E6ED2A}"/>
              </a:ext>
            </a:extLst>
          </p:cNvPr>
          <p:cNvGrpSpPr/>
          <p:nvPr/>
        </p:nvGrpSpPr>
        <p:grpSpPr>
          <a:xfrm>
            <a:off x="1824058" y="5292590"/>
            <a:ext cx="3174868" cy="461665"/>
            <a:chOff x="1824058" y="1811578"/>
            <a:chExt cx="3174868" cy="461665"/>
          </a:xfrm>
        </p:grpSpPr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9DB27203-2D72-7562-9F49-A4D59E0501CD}"/>
                </a:ext>
              </a:extLst>
            </p:cNvPr>
            <p:cNvSpPr txBox="1"/>
            <p:nvPr/>
          </p:nvSpPr>
          <p:spPr>
            <a:xfrm>
              <a:off x="3310907" y="1811578"/>
              <a:ext cx="16880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Maak ze gelijknamig!</a:t>
              </a:r>
            </a:p>
          </p:txBody>
        </p:sp>
        <p:cxnSp>
          <p:nvCxnSpPr>
            <p:cNvPr id="28" name="Rechte verbindingslijn met pijl 27">
              <a:extLst>
                <a:ext uri="{FF2B5EF4-FFF2-40B4-BE49-F238E27FC236}">
                  <a16:creationId xmlns:a16="http://schemas.microsoft.com/office/drawing/2014/main" id="{D4B8EE80-CCE7-6CE3-1BB3-B11FD6C9006F}"/>
                </a:ext>
              </a:extLst>
            </p:cNvPr>
            <p:cNvCxnSpPr/>
            <p:nvPr/>
          </p:nvCxnSpPr>
          <p:spPr>
            <a:xfrm flipH="1">
              <a:off x="1824058" y="2112651"/>
              <a:ext cx="13320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243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63D57-A3A9-0341-3E5F-20B4F3E9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Optellen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3DE269-73F9-CAD5-609A-07E6C2D83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Met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7C3D1085-2CFF-1AA7-E51A-47BEBD0DEB5F}"/>
                  </a:ext>
                </a:extLst>
              </p:cNvPr>
              <p:cNvSpPr txBox="1"/>
              <p:nvPr/>
            </p:nvSpPr>
            <p:spPr>
              <a:xfrm>
                <a:off x="7703652" y="2738638"/>
                <a:ext cx="1197159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7C3D1085-2CFF-1AA7-E51A-47BEBD0DE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2738638"/>
                <a:ext cx="1197159" cy="7936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A31CC3A-2609-5EFE-9600-19AE5E8246BC}"/>
                  </a:ext>
                </a:extLst>
              </p:cNvPr>
              <p:cNvSpPr txBox="1"/>
              <p:nvPr/>
            </p:nvSpPr>
            <p:spPr>
              <a:xfrm>
                <a:off x="7703652" y="1427749"/>
                <a:ext cx="141725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A31CC3A-2609-5EFE-9600-19AE5E824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1427749"/>
                <a:ext cx="1417255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48AD124-0CBE-4A0A-C137-2A15530A242B}"/>
                  </a:ext>
                </a:extLst>
              </p:cNvPr>
              <p:cNvSpPr txBox="1"/>
              <p:nvPr/>
            </p:nvSpPr>
            <p:spPr>
              <a:xfrm>
                <a:off x="7703652" y="4049625"/>
                <a:ext cx="133334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48AD124-0CBE-4A0A-C137-2A15530A2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4049625"/>
                <a:ext cx="1333347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12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8" y="272686"/>
            <a:ext cx="90662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Optellen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22BA43A-7880-47F7-BE2F-56A45540F5CB}"/>
              </a:ext>
            </a:extLst>
          </p:cNvPr>
          <p:cNvSpPr txBox="1"/>
          <p:nvPr/>
        </p:nvSpPr>
        <p:spPr>
          <a:xfrm>
            <a:off x="241238" y="1010765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A67D056-DB8E-E601-7DCA-ABE871119DF2}"/>
              </a:ext>
            </a:extLst>
          </p:cNvPr>
          <p:cNvSpPr txBox="1"/>
          <p:nvPr/>
        </p:nvSpPr>
        <p:spPr>
          <a:xfrm>
            <a:off x="6322154" y="1010765"/>
            <a:ext cx="2364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Ongelijknamige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D0D9D12-5B46-EC55-F587-E20999FE8DFE}"/>
                  </a:ext>
                </a:extLst>
              </p:cNvPr>
              <p:cNvSpPr txBox="1"/>
              <p:nvPr/>
            </p:nvSpPr>
            <p:spPr>
              <a:xfrm>
                <a:off x="8549956" y="2518031"/>
                <a:ext cx="3100348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F4A70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BE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BE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F4A70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BE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l-B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E83A16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D0D9D12-5B46-EC55-F587-E20999FE8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956" y="2518031"/>
                <a:ext cx="3100348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932843EA-4BFE-FE80-E37D-78D52AEF22BB}"/>
                  </a:ext>
                </a:extLst>
              </p:cNvPr>
              <p:cNvSpPr txBox="1"/>
              <p:nvPr/>
            </p:nvSpPr>
            <p:spPr>
              <a:xfrm>
                <a:off x="3272949" y="2432862"/>
                <a:ext cx="223594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+  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F4A70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l-BE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l-B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E83A1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932843EA-4BFE-FE80-E37D-78D52AEF2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49" y="2432862"/>
                <a:ext cx="2235940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vak 6">
            <a:extLst>
              <a:ext uri="{FF2B5EF4-FFF2-40B4-BE49-F238E27FC236}">
                <a16:creationId xmlns:a16="http://schemas.microsoft.com/office/drawing/2014/main" id="{CC64541B-9F4A-D233-AD63-F361262A0382}"/>
              </a:ext>
            </a:extLst>
          </p:cNvPr>
          <p:cNvSpPr txBox="1"/>
          <p:nvPr/>
        </p:nvSpPr>
        <p:spPr>
          <a:xfrm>
            <a:off x="104285" y="1909642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strook.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B196BB1-110B-D4F1-B86D-220D006BC0BF}"/>
              </a:ext>
            </a:extLst>
          </p:cNvPr>
          <p:cNvSpPr txBox="1"/>
          <p:nvPr/>
        </p:nvSpPr>
        <p:spPr>
          <a:xfrm>
            <a:off x="6322154" y="1842011"/>
            <a:ext cx="2199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cirkel.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4BA0B3D-7F49-EEA2-A353-9C62E16C5171}"/>
              </a:ext>
            </a:extLst>
          </p:cNvPr>
          <p:cNvGrpSpPr/>
          <p:nvPr/>
        </p:nvGrpSpPr>
        <p:grpSpPr>
          <a:xfrm>
            <a:off x="4674661" y="1193173"/>
            <a:ext cx="834228" cy="1040741"/>
            <a:chOff x="2254849" y="-802035"/>
            <a:chExt cx="834228" cy="1040741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46DCFCD7-0CD5-5B3F-B05E-9D8ED4C09BED}"/>
                </a:ext>
              </a:extLst>
            </p:cNvPr>
            <p:cNvSpPr txBox="1"/>
            <p:nvPr/>
          </p:nvSpPr>
          <p:spPr>
            <a:xfrm>
              <a:off x="2254849" y="-802035"/>
              <a:ext cx="8342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de </a:t>
              </a:r>
              <a:r>
                <a:rPr lang="nl-BE" sz="2800" b="1"/>
                <a:t>som</a:t>
              </a:r>
            </a:p>
          </p:txBody>
        </p: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A7820840-8756-3197-0E96-3EE0BAC1957B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>
              <a:off x="2671963" y="-278815"/>
              <a:ext cx="0" cy="5175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850396F-52EA-6870-EDCA-5AFC64F8C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129161" y="2591202"/>
            <a:ext cx="2804633" cy="51721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0F72E08-E71C-7E84-3875-3A40CE2F44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129" y="2342598"/>
            <a:ext cx="1576034" cy="1572299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C6E4BAF-7907-90DB-2E25-5B804F973836}"/>
              </a:ext>
            </a:extLst>
          </p:cNvPr>
          <p:cNvCxnSpPr>
            <a:cxnSpLocks/>
          </p:cNvCxnSpPr>
          <p:nvPr/>
        </p:nvCxnSpPr>
        <p:spPr>
          <a:xfrm>
            <a:off x="6131159" y="165370"/>
            <a:ext cx="0" cy="6517532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vak 20">
                <a:extLst>
                  <a:ext uri="{FF2B5EF4-FFF2-40B4-BE49-F238E27FC236}">
                    <a16:creationId xmlns:a16="http://schemas.microsoft.com/office/drawing/2014/main" id="{B572A8E3-0834-8AF8-4BE6-FB88E557637A}"/>
                  </a:ext>
                </a:extLst>
              </p:cNvPr>
              <p:cNvSpPr txBox="1"/>
              <p:nvPr/>
            </p:nvSpPr>
            <p:spPr>
              <a:xfrm>
                <a:off x="104284" y="3689035"/>
                <a:ext cx="4937811" cy="2773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Eerst heb ik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. Ik </a:t>
                </a:r>
                <a:r>
                  <a:rPr lang="nl-BE" sz="2400">
                    <a:solidFill>
                      <a:schemeClr val="accent3"/>
                    </a:solidFill>
                  </a:rPr>
                  <a:t>verdeel het geheel in 5 gelijke delen. </a:t>
                </a:r>
                <a:r>
                  <a:rPr lang="nl-BE" sz="2400"/>
                  <a:t>Ik </a:t>
                </a:r>
                <a:r>
                  <a:rPr lang="nl-BE" sz="2400">
                    <a:solidFill>
                      <a:srgbClr val="3CB497"/>
                    </a:solidFill>
                  </a:rPr>
                  <a:t>kleur 2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</a:t>
                </a:r>
                <a:r>
                  <a:rPr lang="nl-BE" sz="240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voeg daar nog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F4A70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bij. Ik </a:t>
                </a:r>
                <a:r>
                  <a:rPr lang="nl-BE" sz="2400">
                    <a:solidFill>
                      <a:srgbClr val="F4A70C"/>
                    </a:solidFill>
                  </a:rPr>
                  <a:t>kleur dus nog 1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 van het geheel.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kijk hoeveel we samen hebben en </a:t>
                </a:r>
                <a:r>
                  <a:rPr lang="nl-BE" sz="2400" err="1">
                    <a:solidFill>
                      <a:srgbClr val="E83A16"/>
                    </a:solidFill>
                  </a:rPr>
                  <a:t>omkring</a:t>
                </a:r>
                <a:r>
                  <a:rPr lang="nl-BE" sz="2400"/>
                  <a:t>. Ik heb </a:t>
                </a:r>
                <a:r>
                  <a:rPr lang="nl-BE" sz="2400">
                    <a:solidFill>
                      <a:srgbClr val="E83A16"/>
                    </a:solidFill>
                  </a:rPr>
                  <a:t>samen 3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 </a:t>
                </a:r>
                <a:r>
                  <a:rPr lang="nl-BE" sz="2400"/>
                  <a:t>van een geheel. De som is dus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BE" sz="2400"/>
                  <a:t>.</a:t>
                </a:r>
              </a:p>
            </p:txBody>
          </p:sp>
        </mc:Choice>
        <mc:Fallback xmlns="">
          <p:sp>
            <p:nvSpPr>
              <p:cNvPr id="21" name="Tekstvak 20">
                <a:extLst>
                  <a:ext uri="{FF2B5EF4-FFF2-40B4-BE49-F238E27FC236}">
                    <a16:creationId xmlns:a16="http://schemas.microsoft.com/office/drawing/2014/main" id="{B572A8E3-0834-8AF8-4BE6-FB88E5576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84" y="3689035"/>
                <a:ext cx="4937811" cy="2773452"/>
              </a:xfrm>
              <a:prstGeom prst="rect">
                <a:avLst/>
              </a:prstGeom>
              <a:blipFill>
                <a:blip r:embed="rId7"/>
                <a:stretch>
                  <a:fillRect l="-1605" r="-2963" b="-54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ep 21">
            <a:extLst>
              <a:ext uri="{FF2B5EF4-FFF2-40B4-BE49-F238E27FC236}">
                <a16:creationId xmlns:a16="http://schemas.microsoft.com/office/drawing/2014/main" id="{A5F25016-2725-47F1-2773-D4CBA6B6C2A7}"/>
              </a:ext>
            </a:extLst>
          </p:cNvPr>
          <p:cNvGrpSpPr/>
          <p:nvPr/>
        </p:nvGrpSpPr>
        <p:grpSpPr>
          <a:xfrm>
            <a:off x="8852863" y="3493675"/>
            <a:ext cx="2797441" cy="1596403"/>
            <a:chOff x="3473079" y="1586834"/>
            <a:chExt cx="2797441" cy="1596403"/>
          </a:xfrm>
        </p:grpSpPr>
        <p:cxnSp>
          <p:nvCxnSpPr>
            <p:cNvPr id="23" name="Rechte verbindingslijn met pijl 22">
              <a:extLst>
                <a:ext uri="{FF2B5EF4-FFF2-40B4-BE49-F238E27FC236}">
                  <a16:creationId xmlns:a16="http://schemas.microsoft.com/office/drawing/2014/main" id="{EE14C23F-2683-AE8A-D16C-166A926DBA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14606" y="1586834"/>
              <a:ext cx="5740" cy="558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8E8336F6-437B-381D-1E8E-6D007CE1D0EA}"/>
                </a:ext>
              </a:extLst>
            </p:cNvPr>
            <p:cNvSpPr txBox="1"/>
            <p:nvPr/>
          </p:nvSpPr>
          <p:spPr>
            <a:xfrm>
              <a:off x="3473079" y="2229130"/>
              <a:ext cx="27974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Een extra tussenstap: </a:t>
              </a:r>
            </a:p>
            <a:p>
              <a:r>
                <a:rPr lang="nl-BE" sz="2800"/>
                <a:t>maak de breuken gelijknamig!</a:t>
              </a:r>
            </a:p>
          </p:txBody>
        </p:sp>
      </p:grpSp>
      <p:grpSp>
        <p:nvGrpSpPr>
          <p:cNvPr id="49" name="Groep 48">
            <a:extLst>
              <a:ext uri="{FF2B5EF4-FFF2-40B4-BE49-F238E27FC236}">
                <a16:creationId xmlns:a16="http://schemas.microsoft.com/office/drawing/2014/main" id="{E85A52D1-9B4F-FED6-A9F1-BC7DF7ED559C}"/>
              </a:ext>
            </a:extLst>
          </p:cNvPr>
          <p:cNvGrpSpPr/>
          <p:nvPr/>
        </p:nvGrpSpPr>
        <p:grpSpPr>
          <a:xfrm>
            <a:off x="3272949" y="1126648"/>
            <a:ext cx="1037563" cy="1175687"/>
            <a:chOff x="3272949" y="1162395"/>
            <a:chExt cx="1037563" cy="1175687"/>
          </a:xfrm>
        </p:grpSpPr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D2BF0D33-9AF1-014D-FA83-EBB797508046}"/>
                </a:ext>
              </a:extLst>
            </p:cNvPr>
            <p:cNvSpPr txBox="1"/>
            <p:nvPr/>
          </p:nvSpPr>
          <p:spPr>
            <a:xfrm>
              <a:off x="3272949" y="1162395"/>
              <a:ext cx="10375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de </a:t>
              </a:r>
              <a:r>
                <a:rPr lang="nl-BE" sz="2800" b="1"/>
                <a:t>termen</a:t>
              </a:r>
            </a:p>
          </p:txBody>
        </p: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54D6B76A-A1C0-A641-2DE9-317D0BD00DB9}"/>
                </a:ext>
              </a:extLst>
            </p:cNvPr>
            <p:cNvGrpSpPr/>
            <p:nvPr/>
          </p:nvGrpSpPr>
          <p:grpSpPr>
            <a:xfrm flipH="1" flipV="1">
              <a:off x="3504999" y="1730638"/>
              <a:ext cx="711390" cy="607444"/>
              <a:chOff x="636774" y="776687"/>
              <a:chExt cx="2314199" cy="82530"/>
            </a:xfrm>
          </p:grpSpPr>
          <p:cxnSp>
            <p:nvCxnSpPr>
              <p:cNvPr id="28" name="Rechte verbindingslijn met pijl 27">
                <a:extLst>
                  <a:ext uri="{FF2B5EF4-FFF2-40B4-BE49-F238E27FC236}">
                    <a16:creationId xmlns:a16="http://schemas.microsoft.com/office/drawing/2014/main" id="{855F9C61-2F9E-5630-6E60-16044417F7E2}"/>
                  </a:ext>
                </a:extLst>
              </p:cNvPr>
              <p:cNvCxnSpPr>
                <a:cxnSpLocks/>
                <a:stCxn id="26" idx="2"/>
              </p:cNvCxnSpPr>
              <p:nvPr/>
            </p:nvCxnSpPr>
            <p:spPr>
              <a:xfrm flipV="1">
                <a:off x="2121116" y="776687"/>
                <a:ext cx="829857" cy="825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Rechte verbindingslijn met pijl 28">
                <a:extLst>
                  <a:ext uri="{FF2B5EF4-FFF2-40B4-BE49-F238E27FC236}">
                    <a16:creationId xmlns:a16="http://schemas.microsoft.com/office/drawing/2014/main" id="{CBBBB9E4-9C19-F9CE-1218-A236782694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36774" y="776687"/>
                <a:ext cx="636394" cy="825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D529669E-8231-0010-BC31-54717F8E1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05" y="272685"/>
            <a:ext cx="793679" cy="793679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1B91CCBD-23F9-FCBA-7F7A-1778FCA3BFFA}"/>
              </a:ext>
            </a:extLst>
          </p:cNvPr>
          <p:cNvCxnSpPr/>
          <p:nvPr/>
        </p:nvCxnSpPr>
        <p:spPr>
          <a:xfrm flipH="1">
            <a:off x="5657536" y="5686876"/>
            <a:ext cx="33570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082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8" y="272686"/>
            <a:ext cx="90662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Optellen</a:t>
            </a:r>
          </a:p>
        </p:txBody>
      </p: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D529669E-8231-0010-BC31-54717F8E1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05" y="272685"/>
            <a:ext cx="793679" cy="793679"/>
          </a:xfrm>
          <a:prstGeom prst="rect">
            <a:avLst/>
          </a:prstGeom>
        </p:spPr>
      </p:pic>
      <p:sp>
        <p:nvSpPr>
          <p:cNvPr id="168" name="Tekstvak 167">
            <a:extLst>
              <a:ext uri="{FF2B5EF4-FFF2-40B4-BE49-F238E27FC236}">
                <a16:creationId xmlns:a16="http://schemas.microsoft.com/office/drawing/2014/main" id="{F229E544-8C22-B1B3-060F-321307996ACB}"/>
              </a:ext>
            </a:extLst>
          </p:cNvPr>
          <p:cNvSpPr txBox="1"/>
          <p:nvPr/>
        </p:nvSpPr>
        <p:spPr>
          <a:xfrm>
            <a:off x="333288" y="1164057"/>
            <a:ext cx="1442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Rekenregel</a:t>
            </a:r>
          </a:p>
        </p:txBody>
      </p:sp>
      <p:sp>
        <p:nvSpPr>
          <p:cNvPr id="169" name="Tekstvak 168">
            <a:extLst>
              <a:ext uri="{FF2B5EF4-FFF2-40B4-BE49-F238E27FC236}">
                <a16:creationId xmlns:a16="http://schemas.microsoft.com/office/drawing/2014/main" id="{9A6E9F94-87C3-391C-BF4B-83BACE6A9245}"/>
              </a:ext>
            </a:extLst>
          </p:cNvPr>
          <p:cNvSpPr txBox="1"/>
          <p:nvPr/>
        </p:nvSpPr>
        <p:spPr>
          <a:xfrm>
            <a:off x="379973" y="1748832"/>
            <a:ext cx="4464401" cy="37049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tx2"/>
                </a:solidFill>
              </a:rPr>
              <a:t>We maken eerst de breuken gelijknamig </a:t>
            </a:r>
            <a:r>
              <a:rPr lang="nl-BE" sz="3200" i="1">
                <a:solidFill>
                  <a:schemeClr val="tx2"/>
                </a:solidFill>
              </a:rPr>
              <a:t>als dat nog niet zo is.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4"/>
                </a:solidFill>
              </a:rPr>
              <a:t>We tellen de tellers bij elkaar op.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1"/>
                </a:solidFill>
              </a:rPr>
              <a:t>De noemer blijft hetzelfde.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/>
              <a:t>We vereenvoudigen de </a:t>
            </a:r>
            <a:r>
              <a:rPr lang="nl-BE" sz="3200" b="1"/>
              <a:t>som</a:t>
            </a:r>
            <a:r>
              <a:rPr lang="nl-BE" sz="3200"/>
              <a:t> </a:t>
            </a:r>
            <a:r>
              <a:rPr lang="nl-BE" sz="3200" i="1"/>
              <a:t>als het kan</a:t>
            </a:r>
            <a:r>
              <a:rPr lang="nl-BE" sz="3200"/>
              <a:t>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6A84C04-395E-B13E-EDB0-F0EFDA949EF5}"/>
              </a:ext>
            </a:extLst>
          </p:cNvPr>
          <p:cNvSpPr txBox="1"/>
          <p:nvPr/>
        </p:nvSpPr>
        <p:spPr>
          <a:xfrm>
            <a:off x="6096000" y="2245955"/>
            <a:ext cx="1330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Voorbeeld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CA393DD7-FED1-FCA6-9AF3-48D05CD25EA6}"/>
                  </a:ext>
                </a:extLst>
              </p:cNvPr>
              <p:cNvSpPr txBox="1"/>
              <p:nvPr/>
            </p:nvSpPr>
            <p:spPr>
              <a:xfrm>
                <a:off x="6096000" y="3092532"/>
                <a:ext cx="4630365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l-BE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nl-BE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kumimoji="0" lang="nl-BE" sz="3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CA393DD7-FED1-FCA6-9AF3-48D05CD25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92532"/>
                <a:ext cx="4630365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ep 11">
            <a:extLst>
              <a:ext uri="{FF2B5EF4-FFF2-40B4-BE49-F238E27FC236}">
                <a16:creationId xmlns:a16="http://schemas.microsoft.com/office/drawing/2014/main" id="{0152EFE3-7C88-A42C-3B19-5B8987D9906F}"/>
              </a:ext>
            </a:extLst>
          </p:cNvPr>
          <p:cNvGrpSpPr/>
          <p:nvPr/>
        </p:nvGrpSpPr>
        <p:grpSpPr>
          <a:xfrm>
            <a:off x="379973" y="6099747"/>
            <a:ext cx="8472729" cy="551709"/>
            <a:chOff x="4610573" y="3288911"/>
            <a:chExt cx="8472729" cy="551709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B33B5F6D-FE1F-866F-B495-3E62705F8520}"/>
                </a:ext>
              </a:extLst>
            </p:cNvPr>
            <p:cNvSpPr txBox="1"/>
            <p:nvPr/>
          </p:nvSpPr>
          <p:spPr>
            <a:xfrm>
              <a:off x="4857673" y="3296287"/>
              <a:ext cx="8225629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Als ik een rekenregel niet (meer) weet, kan ik altijd een tekening maken (met een strook, cirkel of rechthoek). 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01D400E-F8C8-CE52-6F8C-EDF26958C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10573" y="3288911"/>
              <a:ext cx="363479" cy="5517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634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63D57-A3A9-0341-3E5F-20B4F3E9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Aftrekken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3DE269-73F9-CAD5-609A-07E6C2D83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Met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FB555525-23D0-CC7A-5507-436B3E3A16B7}"/>
                  </a:ext>
                </a:extLst>
              </p:cNvPr>
              <p:cNvSpPr txBox="1"/>
              <p:nvPr/>
            </p:nvSpPr>
            <p:spPr>
              <a:xfrm>
                <a:off x="7238151" y="1419235"/>
                <a:ext cx="1446328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nl-BE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FB555525-23D0-CC7A-5507-436B3E3A1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51" y="1419235"/>
                <a:ext cx="1446328" cy="9105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7E2590FC-D202-FA26-35A9-8E659E7E5539}"/>
                  </a:ext>
                </a:extLst>
              </p:cNvPr>
              <p:cNvSpPr txBox="1"/>
              <p:nvPr/>
            </p:nvSpPr>
            <p:spPr>
              <a:xfrm>
                <a:off x="7238151" y="2709893"/>
                <a:ext cx="1214409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7E2590FC-D202-FA26-35A9-8E659E7E5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51" y="2709893"/>
                <a:ext cx="1214409" cy="9105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667EB782-6C93-412C-7AB1-CE81267EC1C3}"/>
                  </a:ext>
                </a:extLst>
              </p:cNvPr>
              <p:cNvSpPr txBox="1"/>
              <p:nvPr/>
            </p:nvSpPr>
            <p:spPr>
              <a:xfrm>
                <a:off x="7238151" y="3946330"/>
                <a:ext cx="1214409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667EB782-6C93-412C-7AB1-CE81267EC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51" y="3946330"/>
                <a:ext cx="1214409" cy="910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105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7" y="272686"/>
            <a:ext cx="109430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Aftrekken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22BA43A-7880-47F7-BE2F-56A45540F5CB}"/>
              </a:ext>
            </a:extLst>
          </p:cNvPr>
          <p:cNvSpPr txBox="1"/>
          <p:nvPr/>
        </p:nvSpPr>
        <p:spPr>
          <a:xfrm>
            <a:off x="202326" y="855119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A67D056-DB8E-E601-7DCA-ABE871119DF2}"/>
              </a:ext>
            </a:extLst>
          </p:cNvPr>
          <p:cNvSpPr txBox="1"/>
          <p:nvPr/>
        </p:nvSpPr>
        <p:spPr>
          <a:xfrm>
            <a:off x="6127596" y="855119"/>
            <a:ext cx="2364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C64541B-9F4A-D233-AD63-F361262A0382}"/>
              </a:ext>
            </a:extLst>
          </p:cNvPr>
          <p:cNvSpPr txBox="1"/>
          <p:nvPr/>
        </p:nvSpPr>
        <p:spPr>
          <a:xfrm>
            <a:off x="104284" y="1753996"/>
            <a:ext cx="2565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rechthoek.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B196BB1-110B-D4F1-B86D-220D006BC0BF}"/>
              </a:ext>
            </a:extLst>
          </p:cNvPr>
          <p:cNvSpPr txBox="1"/>
          <p:nvPr/>
        </p:nvSpPr>
        <p:spPr>
          <a:xfrm>
            <a:off x="6147053" y="1795523"/>
            <a:ext cx="2679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rechthoek.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4BA0B3D-7F49-EEA2-A353-9C62E16C5171}"/>
              </a:ext>
            </a:extLst>
          </p:cNvPr>
          <p:cNvGrpSpPr/>
          <p:nvPr/>
        </p:nvGrpSpPr>
        <p:grpSpPr>
          <a:xfrm>
            <a:off x="4086659" y="1200260"/>
            <a:ext cx="1211043" cy="1107471"/>
            <a:chOff x="1936528" y="-847313"/>
            <a:chExt cx="1211043" cy="1107471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46DCFCD7-0CD5-5B3F-B05E-9D8ED4C09BED}"/>
                </a:ext>
              </a:extLst>
            </p:cNvPr>
            <p:cNvSpPr txBox="1"/>
            <p:nvPr/>
          </p:nvSpPr>
          <p:spPr>
            <a:xfrm>
              <a:off x="1936528" y="-847313"/>
              <a:ext cx="12110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het </a:t>
              </a:r>
              <a:r>
                <a:rPr lang="nl-BE" sz="2800" b="1"/>
                <a:t>verschil</a:t>
              </a:r>
            </a:p>
          </p:txBody>
        </p: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A7820840-8756-3197-0E96-3EE0BAC1957B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 flipH="1">
              <a:off x="2435654" y="-324093"/>
              <a:ext cx="106396" cy="5842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C6E4BAF-7907-90DB-2E25-5B804F973836}"/>
              </a:ext>
            </a:extLst>
          </p:cNvPr>
          <p:cNvCxnSpPr>
            <a:cxnSpLocks/>
          </p:cNvCxnSpPr>
          <p:nvPr/>
        </p:nvCxnSpPr>
        <p:spPr>
          <a:xfrm>
            <a:off x="6024151" y="165370"/>
            <a:ext cx="0" cy="655644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ep 21">
            <a:extLst>
              <a:ext uri="{FF2B5EF4-FFF2-40B4-BE49-F238E27FC236}">
                <a16:creationId xmlns:a16="http://schemas.microsoft.com/office/drawing/2014/main" id="{A5F25016-2725-47F1-2773-D4CBA6B6C2A7}"/>
              </a:ext>
            </a:extLst>
          </p:cNvPr>
          <p:cNvGrpSpPr/>
          <p:nvPr/>
        </p:nvGrpSpPr>
        <p:grpSpPr>
          <a:xfrm>
            <a:off x="9357867" y="3948282"/>
            <a:ext cx="2797441" cy="1649186"/>
            <a:chOff x="3473079" y="1168543"/>
            <a:chExt cx="2797441" cy="1649186"/>
          </a:xfrm>
        </p:grpSpPr>
        <p:cxnSp>
          <p:nvCxnSpPr>
            <p:cNvPr id="23" name="Rechte verbindingslijn met pijl 22">
              <a:extLst>
                <a:ext uri="{FF2B5EF4-FFF2-40B4-BE49-F238E27FC236}">
                  <a16:creationId xmlns:a16="http://schemas.microsoft.com/office/drawing/2014/main" id="{EE14C23F-2683-AE8A-D16C-166A926DBA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14606" y="1168543"/>
              <a:ext cx="5740" cy="558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8E8336F6-437B-381D-1E8E-6D007CE1D0EA}"/>
                </a:ext>
              </a:extLst>
            </p:cNvPr>
            <p:cNvSpPr txBox="1"/>
            <p:nvPr/>
          </p:nvSpPr>
          <p:spPr>
            <a:xfrm>
              <a:off x="3473079" y="1863622"/>
              <a:ext cx="27974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Een extra tussenstap: </a:t>
              </a:r>
            </a:p>
            <a:p>
              <a:r>
                <a:rPr lang="nl-BE" sz="2800"/>
                <a:t>maak de breuken gelijknamig!</a:t>
              </a:r>
            </a:p>
          </p:txBody>
        </p:sp>
      </p:grpSp>
      <p:sp>
        <p:nvSpPr>
          <p:cNvPr id="26" name="Tekstvak 25">
            <a:extLst>
              <a:ext uri="{FF2B5EF4-FFF2-40B4-BE49-F238E27FC236}">
                <a16:creationId xmlns:a16="http://schemas.microsoft.com/office/drawing/2014/main" id="{D2BF0D33-9AF1-014D-FA83-EBB797508046}"/>
              </a:ext>
            </a:extLst>
          </p:cNvPr>
          <p:cNvSpPr txBox="1"/>
          <p:nvPr/>
        </p:nvSpPr>
        <p:spPr>
          <a:xfrm>
            <a:off x="2900841" y="1200260"/>
            <a:ext cx="1037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de </a:t>
            </a:r>
            <a:r>
              <a:rPr lang="nl-BE" sz="2800" b="1"/>
              <a:t>termen</a:t>
            </a: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54D6B76A-A1C0-A641-2DE9-317D0BD00DB9}"/>
              </a:ext>
            </a:extLst>
          </p:cNvPr>
          <p:cNvGrpSpPr/>
          <p:nvPr/>
        </p:nvGrpSpPr>
        <p:grpSpPr>
          <a:xfrm flipH="1" flipV="1">
            <a:off x="3183965" y="1723485"/>
            <a:ext cx="734588" cy="607444"/>
            <a:chOff x="44879" y="801994"/>
            <a:chExt cx="2389663" cy="82530"/>
          </a:xfrm>
        </p:grpSpPr>
        <p:cxnSp>
          <p:nvCxnSpPr>
            <p:cNvPr id="28" name="Rechte verbindingslijn met pijl 27">
              <a:extLst>
                <a:ext uri="{FF2B5EF4-FFF2-40B4-BE49-F238E27FC236}">
                  <a16:creationId xmlns:a16="http://schemas.microsoft.com/office/drawing/2014/main" id="{855F9C61-2F9E-5630-6E60-16044417F7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04685" y="801994"/>
              <a:ext cx="829857" cy="825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Rechte verbindingslijn met pijl 28">
              <a:extLst>
                <a:ext uri="{FF2B5EF4-FFF2-40B4-BE49-F238E27FC236}">
                  <a16:creationId xmlns:a16="http://schemas.microsoft.com/office/drawing/2014/main" id="{CBBBB9E4-9C19-F9CE-1218-A236782694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79" y="801994"/>
              <a:ext cx="636394" cy="825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F6A7CB5B-E87B-9708-945D-A3531C3AB5CA}"/>
                  </a:ext>
                </a:extLst>
              </p:cNvPr>
              <p:cNvSpPr txBox="1"/>
              <p:nvPr/>
            </p:nvSpPr>
            <p:spPr>
              <a:xfrm>
                <a:off x="2860539" y="2446483"/>
                <a:ext cx="2564058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nl-B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nl-B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BE" sz="2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nl-BE" sz="28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BE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nl-B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F6A7CB5B-E87B-9708-945D-A3531C3AB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539" y="2446483"/>
                <a:ext cx="2564058" cy="710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6471B00E-246E-CF81-4D33-D8272A29905E}"/>
                  </a:ext>
                </a:extLst>
              </p:cNvPr>
              <p:cNvSpPr txBox="1"/>
              <p:nvPr/>
            </p:nvSpPr>
            <p:spPr>
              <a:xfrm>
                <a:off x="0" y="3510357"/>
                <a:ext cx="6131157" cy="2931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Eerst heb ik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. Ik </a:t>
                </a:r>
                <a:r>
                  <a:rPr lang="nl-BE" sz="2400">
                    <a:solidFill>
                      <a:schemeClr val="accent3"/>
                    </a:solidFill>
                  </a:rPr>
                  <a:t>verdeel het geheel in 6 gelijke delen </a:t>
                </a:r>
                <a:r>
                  <a:rPr lang="nl-BE" sz="2400"/>
                  <a:t>en </a:t>
                </a:r>
                <a:r>
                  <a:rPr lang="nl-BE" sz="2400">
                    <a:solidFill>
                      <a:srgbClr val="3CB497"/>
                    </a:solidFill>
                  </a:rPr>
                  <a:t>kleur 5 </a:t>
                </a:r>
                <a:r>
                  <a:rPr lang="nl-BE" sz="2400">
                    <a:solidFill>
                      <a:schemeClr val="accent3"/>
                    </a:solidFill>
                  </a:rPr>
                  <a:t>van de 6 gelijke delen</a:t>
                </a:r>
                <a:r>
                  <a:rPr lang="nl-BE" sz="240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moet nu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wegnemen. Ik </a:t>
                </a:r>
                <a:r>
                  <a:rPr lang="nl-BE" sz="2400">
                    <a:solidFill>
                      <a:srgbClr val="FFC000"/>
                    </a:solidFill>
                  </a:rPr>
                  <a:t>doorstreep 2 </a:t>
                </a:r>
                <a:r>
                  <a:rPr lang="nl-BE" sz="2400">
                    <a:solidFill>
                      <a:schemeClr val="accent3"/>
                    </a:solidFill>
                  </a:rPr>
                  <a:t>van de 6 gelijke delen </a:t>
                </a:r>
                <a:r>
                  <a:rPr lang="nl-BE" sz="2400"/>
                  <a:t>van het geheel.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kijk hoeveel we over hebben en </a:t>
                </a:r>
                <a:r>
                  <a:rPr lang="nl-BE" sz="2400" err="1">
                    <a:solidFill>
                      <a:srgbClr val="E83A16"/>
                    </a:solidFill>
                  </a:rPr>
                  <a:t>omkring</a:t>
                </a:r>
                <a:r>
                  <a:rPr lang="nl-BE" sz="2400">
                    <a:solidFill>
                      <a:srgbClr val="E83A16"/>
                    </a:solidFill>
                  </a:rPr>
                  <a:t> wat overblijft</a:t>
                </a:r>
                <a:r>
                  <a:rPr lang="nl-BE" sz="2400"/>
                  <a:t>. Ik heb </a:t>
                </a:r>
                <a:r>
                  <a:rPr lang="nl-BE" sz="2400">
                    <a:solidFill>
                      <a:srgbClr val="E83A16"/>
                    </a:solidFill>
                  </a:rPr>
                  <a:t>nog 3 </a:t>
                </a:r>
                <a:r>
                  <a:rPr lang="nl-BE" sz="2400">
                    <a:solidFill>
                      <a:schemeClr val="accent3"/>
                    </a:solidFill>
                  </a:rPr>
                  <a:t>van de 6 gelijke delen</a:t>
                </a:r>
                <a:r>
                  <a:rPr lang="nl-BE" sz="2400"/>
                  <a:t> van een geheel </a:t>
                </a:r>
                <a:r>
                  <a:rPr lang="nl-BE" sz="2400">
                    <a:solidFill>
                      <a:srgbClr val="E83A16"/>
                    </a:solidFill>
                  </a:rPr>
                  <a:t>over</a:t>
                </a:r>
                <a:r>
                  <a:rPr lang="nl-BE" sz="2400"/>
                  <a:t>. Het verschil is dus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nl-BE" sz="2400"/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kan het verschil nog vereenvoudigen tot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l-BE" sz="2400"/>
                  <a:t>.</a:t>
                </a:r>
              </a:p>
            </p:txBody>
          </p:sp>
        </mc:Choice>
        <mc:Fallback xmlns=""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6471B00E-246E-CF81-4D33-D8272A299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10357"/>
                <a:ext cx="6131157" cy="2931700"/>
              </a:xfrm>
              <a:prstGeom prst="rect">
                <a:avLst/>
              </a:prstGeom>
              <a:blipFill>
                <a:blip r:embed="rId4"/>
                <a:stretch>
                  <a:fillRect l="-1292" b="-38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A9B92BA9-2732-3D98-B1AE-EBB1B250032C}"/>
                  </a:ext>
                </a:extLst>
              </p:cNvPr>
              <p:cNvSpPr txBox="1"/>
              <p:nvPr/>
            </p:nvSpPr>
            <p:spPr>
              <a:xfrm>
                <a:off x="8603416" y="2345465"/>
                <a:ext cx="3748064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l-BE" sz="2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E83A16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A9B92BA9-2732-3D98-B1AE-EBB1B2500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416" y="2345465"/>
                <a:ext cx="3748064" cy="910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Afbeelding 43" descr="Afbeelding met schermopname, Rechthoek, plein, ontwerp&#10;&#10;Automatisch gegenereerde beschrijving">
            <a:extLst>
              <a:ext uri="{FF2B5EF4-FFF2-40B4-BE49-F238E27FC236}">
                <a16:creationId xmlns:a16="http://schemas.microsoft.com/office/drawing/2014/main" id="{BA83C7EC-8F15-8AEB-6F5F-C85D89BA05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104" y="239967"/>
            <a:ext cx="588658" cy="588658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E2ADF28D-ADEB-801F-F41F-B9BC8BF05065}"/>
              </a:ext>
            </a:extLst>
          </p:cNvPr>
          <p:cNvCxnSpPr/>
          <p:nvPr/>
        </p:nvCxnSpPr>
        <p:spPr>
          <a:xfrm flipH="1">
            <a:off x="5469360" y="5504162"/>
            <a:ext cx="33570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2D71EDE-8EE2-0B91-4457-CF21D0FE1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6672" y="2439423"/>
            <a:ext cx="2521233" cy="81661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283E5A7-ED93-36FC-C170-22EFA61976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98" y="2290659"/>
            <a:ext cx="2590632" cy="99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9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7" y="272686"/>
            <a:ext cx="109430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Aftrekken</a:t>
            </a:r>
          </a:p>
        </p:txBody>
      </p:sp>
      <p:pic>
        <p:nvPicPr>
          <p:cNvPr id="44" name="Afbeelding 43" descr="Afbeelding met schermopname, Rechthoek, plein, ontwerp&#10;&#10;Automatisch gegenereerde beschrijving">
            <a:extLst>
              <a:ext uri="{FF2B5EF4-FFF2-40B4-BE49-F238E27FC236}">
                <a16:creationId xmlns:a16="http://schemas.microsoft.com/office/drawing/2014/main" id="{BA83C7EC-8F15-8AEB-6F5F-C85D89BA0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104" y="239967"/>
            <a:ext cx="588658" cy="588658"/>
          </a:xfrm>
          <a:prstGeom prst="rect">
            <a:avLst/>
          </a:prstGeom>
        </p:spPr>
      </p:pic>
      <p:grpSp>
        <p:nvGrpSpPr>
          <p:cNvPr id="5" name="Groep 4">
            <a:extLst>
              <a:ext uri="{FF2B5EF4-FFF2-40B4-BE49-F238E27FC236}">
                <a16:creationId xmlns:a16="http://schemas.microsoft.com/office/drawing/2014/main" id="{07FAE024-44D7-1C48-6558-35A7AC04A9A6}"/>
              </a:ext>
            </a:extLst>
          </p:cNvPr>
          <p:cNvGrpSpPr/>
          <p:nvPr/>
        </p:nvGrpSpPr>
        <p:grpSpPr>
          <a:xfrm>
            <a:off x="379973" y="6099747"/>
            <a:ext cx="8472729" cy="551709"/>
            <a:chOff x="4610573" y="3288911"/>
            <a:chExt cx="8472729" cy="551709"/>
          </a:xfrm>
        </p:grpSpPr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536612F1-C96C-8B83-0619-2FC432B59A5F}"/>
                </a:ext>
              </a:extLst>
            </p:cNvPr>
            <p:cNvSpPr txBox="1"/>
            <p:nvPr/>
          </p:nvSpPr>
          <p:spPr>
            <a:xfrm>
              <a:off x="4857673" y="3296287"/>
              <a:ext cx="8225629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Als ik een rekenregel niet (meer) weet, kan ik altijd een tekening maken (met een strook, cirkel of rechthoek). 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7DB8DF8-06B1-45BE-E80B-AB5E74EDC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10573" y="3288911"/>
              <a:ext cx="363479" cy="551709"/>
            </a:xfrm>
            <a:prstGeom prst="rect">
              <a:avLst/>
            </a:prstGeom>
          </p:spPr>
        </p:pic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1512E047-D123-2387-C2DB-73B2EF76B106}"/>
              </a:ext>
            </a:extLst>
          </p:cNvPr>
          <p:cNvSpPr txBox="1"/>
          <p:nvPr/>
        </p:nvSpPr>
        <p:spPr>
          <a:xfrm>
            <a:off x="154675" y="1094703"/>
            <a:ext cx="1625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Rekenregel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E5B2675-A420-08A3-AABB-801587A5C848}"/>
              </a:ext>
            </a:extLst>
          </p:cNvPr>
          <p:cNvSpPr txBox="1"/>
          <p:nvPr/>
        </p:nvSpPr>
        <p:spPr>
          <a:xfrm>
            <a:off x="270862" y="1831883"/>
            <a:ext cx="4694322" cy="37049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nl-BE" sz="3200">
                <a:solidFill>
                  <a:schemeClr val="tx2"/>
                </a:solidFill>
              </a:rPr>
              <a:t>We maken eerst de breuken gelijknamig </a:t>
            </a:r>
            <a:br>
              <a:rPr lang="nl-BE" sz="3200">
                <a:solidFill>
                  <a:schemeClr val="tx2"/>
                </a:solidFill>
              </a:rPr>
            </a:br>
            <a:r>
              <a:rPr lang="nl-BE" sz="3200" i="1">
                <a:solidFill>
                  <a:schemeClr val="tx2"/>
                </a:solidFill>
              </a:rPr>
              <a:t>als dat nog niet zo is</a:t>
            </a:r>
            <a:r>
              <a:rPr lang="nl-BE" sz="3200">
                <a:solidFill>
                  <a:schemeClr val="tx2"/>
                </a:solidFill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4"/>
                </a:solidFill>
              </a:rPr>
              <a:t>We trekken de tellers van elkaar af.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1"/>
                </a:solidFill>
              </a:rPr>
              <a:t>De noemer blijft hetzelfde.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/>
              <a:t>We vereenvoudigen het </a:t>
            </a:r>
            <a:r>
              <a:rPr lang="nl-BE" sz="3200" b="1"/>
              <a:t>verschil</a:t>
            </a:r>
            <a:r>
              <a:rPr lang="nl-BE" sz="3200"/>
              <a:t> </a:t>
            </a:r>
            <a:r>
              <a:rPr lang="nl-BE" sz="3200" i="1"/>
              <a:t>als het kan</a:t>
            </a:r>
            <a:r>
              <a:rPr lang="nl-BE" sz="3200"/>
              <a:t>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7C7EA9E-CAD4-4AFB-A29D-39EBE0831726}"/>
              </a:ext>
            </a:extLst>
          </p:cNvPr>
          <p:cNvSpPr txBox="1"/>
          <p:nvPr/>
        </p:nvSpPr>
        <p:spPr>
          <a:xfrm>
            <a:off x="6096000" y="2110781"/>
            <a:ext cx="1252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Voorbeeld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3FA7143B-698E-D65B-E366-A1BB10F7B917}"/>
                  </a:ext>
                </a:extLst>
              </p:cNvPr>
              <p:cNvSpPr txBox="1"/>
              <p:nvPr/>
            </p:nvSpPr>
            <p:spPr>
              <a:xfrm>
                <a:off x="6096000" y="2915237"/>
                <a:ext cx="5245789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l-BE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nl-BE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3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3FA7143B-698E-D65B-E366-A1BB10F7B9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915237"/>
                <a:ext cx="5245789" cy="102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37277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599DA98A02284BA870425EAF2533D1" ma:contentTypeVersion="13" ma:contentTypeDescription="Een nieuw document maken." ma:contentTypeScope="" ma:versionID="e638a4c404ad3006a349bbd0d94552a6">
  <xsd:schema xmlns:xsd="http://www.w3.org/2001/XMLSchema" xmlns:xs="http://www.w3.org/2001/XMLSchema" xmlns:p="http://schemas.microsoft.com/office/2006/metadata/properties" xmlns:ns2="1463bd6c-37b7-47ef-aaf8-a290a1988985" xmlns:ns3="c34e4810-5ef0-4720-af53-02dce41f24d6" targetNamespace="http://schemas.microsoft.com/office/2006/metadata/properties" ma:root="true" ma:fieldsID="66351e19fd0f11f199cd684054080d71" ns2:_="" ns3:_="">
    <xsd:import namespace="1463bd6c-37b7-47ef-aaf8-a290a1988985"/>
    <xsd:import namespace="c34e4810-5ef0-4720-af53-02dce41f24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3bd6c-37b7-47ef-aaf8-a290a1988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6010e5f2-6256-435c-892d-4495c8ac23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e4810-5ef0-4720-af53-02dce41f24d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6d9ab25-7912-4f68-b1a9-0e446294ea57}" ma:internalName="TaxCatchAll" ma:showField="CatchAllData" ma:web="c34e4810-5ef0-4720-af53-02dce41f24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63bd6c-37b7-47ef-aaf8-a290a1988985">
      <Terms xmlns="http://schemas.microsoft.com/office/infopath/2007/PartnerControls"/>
    </lcf76f155ced4ddcb4097134ff3c332f>
    <TaxCatchAll xmlns="c34e4810-5ef0-4720-af53-02dce41f24d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80D1D5-9A38-44F9-B466-AAB9F92CEB1B}">
  <ds:schemaRefs>
    <ds:schemaRef ds:uri="1463bd6c-37b7-47ef-aaf8-a290a1988985"/>
    <ds:schemaRef ds:uri="c34e4810-5ef0-4720-af53-02dce41f24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07AB249-021F-4EDA-AC9C-258E46260B79}">
  <ds:schemaRefs>
    <ds:schemaRef ds:uri="1463bd6c-37b7-47ef-aaf8-a290a1988985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c34e4810-5ef0-4720-af53-02dce41f24d6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C46FD-7549-461B-A8C0-807561E543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544</Words>
  <Application>Microsoft Office PowerPoint</Application>
  <PresentationFormat>Breedbeeld</PresentationFormat>
  <Paragraphs>97</Paragraphs>
  <Slides>8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 Light</vt:lpstr>
      <vt:lpstr>Cambria Math</vt:lpstr>
      <vt:lpstr>The Hand Bold</vt:lpstr>
      <vt:lpstr>The Serif Hand Black</vt:lpstr>
      <vt:lpstr>SketchyVTI</vt:lpstr>
      <vt:lpstr>Bewerkingen  met breuken</vt:lpstr>
      <vt:lpstr>PowerPoint-presentatie</vt:lpstr>
      <vt:lpstr>Optellen</vt:lpstr>
      <vt:lpstr>PowerPoint-presentatie</vt:lpstr>
      <vt:lpstr>PowerPoint-presentatie</vt:lpstr>
      <vt:lpstr>Aftrekken</vt:lpstr>
      <vt:lpstr>PowerPoint-presentatie</vt:lpstr>
      <vt:lpstr>PowerPoint-presentatie</vt:lpstr>
    </vt:vector>
  </TitlesOfParts>
  <Company>Odisee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Sara Van den Bulcke</dc:creator>
  <cp:lastModifiedBy>Dorien Masschelein</cp:lastModifiedBy>
  <cp:revision>2</cp:revision>
  <dcterms:created xsi:type="dcterms:W3CDTF">2023-06-20T17:48:35Z</dcterms:created>
  <dcterms:modified xsi:type="dcterms:W3CDTF">2025-07-04T12:52:44Z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0x0101006F599DA98A02284BA870425EAF2533D1</vt:lpwstr>
  </property>
  <property fmtid="{D5CDD505-2E9C-101B-9397-08002B2CF9AE}" pid="3" name="MediaServiceImageTags">
    <vt:lpwstr/>
  </property>
</Properties>
</file>