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56" r:id="rId5"/>
    <p:sldId id="277" r:id="rId6"/>
    <p:sldId id="278" r:id="rId7"/>
    <p:sldId id="280" r:id="rId8"/>
    <p:sldId id="285" r:id="rId9"/>
    <p:sldId id="282" r:id="rId10"/>
    <p:sldId id="275" r:id="rId11"/>
    <p:sldId id="286" r:id="rId12"/>
    <p:sldId id="287" r:id="rId13"/>
    <p:sldId id="288" r:id="rId14"/>
    <p:sldId id="289" r:id="rId15"/>
    <p:sldId id="290" r:id="rId16"/>
    <p:sldId id="291" r:id="rId17"/>
    <p:sldId id="292" r:id="rId18"/>
    <p:sldId id="279" r:id="rId19"/>
    <p:sldId id="283" r:id="rId20"/>
    <p:sldId id="267" r:id="rId21"/>
    <p:sldId id="265" r:id="rId22"/>
    <p:sldId id="268" r:id="rId23"/>
    <p:sldId id="284" r:id="rId24"/>
    <p:sldId id="293" r:id="rId25"/>
    <p:sldId id="276"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8DB0"/>
    <a:srgbClr val="5DBDB1"/>
    <a:srgbClr val="005E77"/>
    <a:srgbClr val="29466E"/>
    <a:srgbClr val="2F4D5D"/>
    <a:srgbClr val="DCE7F0"/>
    <a:srgbClr val="87C0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7"/>
    <p:restoredTop sz="90037" autoAdjust="0"/>
  </p:normalViewPr>
  <p:slideViewPr>
    <p:cSldViewPr snapToGrid="0" snapToObjects="1">
      <p:cViewPr varScale="1">
        <p:scale>
          <a:sx n="60" d="100"/>
          <a:sy n="60" d="100"/>
        </p:scale>
        <p:origin x="808" y="4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8" d="100"/>
          <a:sy n="158" d="100"/>
        </p:scale>
        <p:origin x="424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3-3-2022</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‹nr.›</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3-3-2022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‹nr.›</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282420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De </a:t>
            </a:r>
            <a:r>
              <a:rPr lang="en-US" dirty="0" err="1"/>
              <a:t>studenten</a:t>
            </a:r>
            <a:r>
              <a:rPr lang="en-US" dirty="0"/>
              <a:t> </a:t>
            </a:r>
            <a:r>
              <a:rPr lang="en-US" dirty="0" err="1"/>
              <a:t>schrijven</a:t>
            </a:r>
            <a:r>
              <a:rPr lang="en-US" dirty="0"/>
              <a:t> </a:t>
            </a:r>
            <a:r>
              <a:rPr lang="en-US" dirty="0" err="1"/>
              <a:t>eerst</a:t>
            </a:r>
            <a:r>
              <a:rPr lang="en-US" dirty="0"/>
              <a:t> </a:t>
            </a:r>
            <a:r>
              <a:rPr lang="en-US" dirty="0" err="1"/>
              <a:t>voorbeelden</a:t>
            </a:r>
            <a:r>
              <a:rPr lang="en-US" dirty="0"/>
              <a:t> op het </a:t>
            </a:r>
            <a:r>
              <a:rPr lang="en-US" dirty="0" err="1"/>
              <a:t>gedeelde</a:t>
            </a:r>
            <a:r>
              <a:rPr lang="en-US" dirty="0"/>
              <a:t> bord (Google Docs).</a:t>
            </a:r>
            <a:br>
              <a:rPr lang="en-US" dirty="0"/>
            </a:br>
            <a:r>
              <a:rPr lang="en-US" dirty="0"/>
              <a:t>Dan </a:t>
            </a:r>
            <a:r>
              <a:rPr lang="en-US" dirty="0" err="1"/>
              <a:t>tonen</a:t>
            </a:r>
            <a:r>
              <a:rPr lang="en-US" dirty="0"/>
              <a:t> we </a:t>
            </a:r>
            <a:r>
              <a:rPr lang="en-US" dirty="0" err="1"/>
              <a:t>deze</a:t>
            </a:r>
            <a:r>
              <a:rPr lang="en-US" dirty="0"/>
              <a:t> 4 eigen </a:t>
            </a:r>
            <a:r>
              <a:rPr lang="en-US" dirty="0" err="1"/>
              <a:t>voorbeelden</a:t>
            </a:r>
            <a:r>
              <a:rPr lang="en-US" dirty="0"/>
              <a:t>. </a:t>
            </a:r>
            <a:r>
              <a:rPr lang="en-US" dirty="0" err="1"/>
              <a:t>Vraag</a:t>
            </a:r>
            <a:r>
              <a:rPr lang="en-US" dirty="0"/>
              <a:t>: </a:t>
            </a:r>
            <a:r>
              <a:rPr lang="en-US" dirty="0" err="1"/>
              <a:t>Welke</a:t>
            </a:r>
            <a:r>
              <a:rPr lang="en-US" dirty="0"/>
              <a:t> </a:t>
            </a:r>
            <a:r>
              <a:rPr lang="en-US" dirty="0" err="1"/>
              <a:t>zijn</a:t>
            </a:r>
            <a:r>
              <a:rPr lang="en-US" dirty="0"/>
              <a:t> </a:t>
            </a:r>
            <a:r>
              <a:rPr lang="en-US" dirty="0" err="1"/>
              <a:t>problematisch</a:t>
            </a:r>
            <a:r>
              <a:rPr lang="en-US" dirty="0"/>
              <a:t>, </a:t>
            </a:r>
            <a:r>
              <a:rPr lang="en-US" dirty="0" err="1"/>
              <a:t>welke</a:t>
            </a:r>
            <a:r>
              <a:rPr lang="en-US" dirty="0"/>
              <a:t> </a:t>
            </a:r>
            <a:r>
              <a:rPr lang="en-US" dirty="0" err="1"/>
              <a:t>eerder</a:t>
            </a:r>
            <a:r>
              <a:rPr lang="en-US" dirty="0"/>
              <a:t> </a:t>
            </a:r>
            <a:r>
              <a:rPr lang="en-US" dirty="0" err="1"/>
              <a:t>niet</a:t>
            </a:r>
            <a:r>
              <a:rPr lang="en-US" dirty="0"/>
              <a:t>? </a:t>
            </a:r>
            <a:endParaRPr lang="nl-BE" dirty="0"/>
          </a:p>
        </p:txBody>
      </p:sp>
      <p:sp>
        <p:nvSpPr>
          <p:cNvPr id="4" name="Tijdelijke aanduiding voor dianumm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268943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3769844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4239715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643173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3855564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220499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2972127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419194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2370110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a:t>
            </a:r>
            <a:r>
              <a:rPr lang="nl-BE" dirty="0" err="1"/>
              <a:t>eze</a:t>
            </a:r>
            <a:r>
              <a:rPr lang="nl-BE" dirty="0"/>
              <a:t> tips voegen we toe aan de Google </a:t>
            </a:r>
            <a:r>
              <a:rPr lang="nl-BE" dirty="0" err="1"/>
              <a:t>Docs</a:t>
            </a:r>
            <a:r>
              <a:rPr lang="nl-BE" dirty="0"/>
              <a:t> nadat de studenten zelf gebrainstormd hebben. </a:t>
            </a:r>
            <a:endParaRPr lang="en-US"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3420902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nl-BE" dirty="0" err="1"/>
              <a:t>eze</a:t>
            </a:r>
            <a:r>
              <a:rPr lang="nl-BE" dirty="0"/>
              <a:t> tips voegen we toe aan de Google </a:t>
            </a:r>
            <a:r>
              <a:rPr lang="nl-BE" dirty="0" err="1"/>
              <a:t>Docs</a:t>
            </a:r>
            <a:r>
              <a:rPr lang="nl-BE" dirty="0"/>
              <a:t> nadat de studenten zelf gebrainstormd hebben. </a:t>
            </a:r>
            <a:endParaRPr lang="en-US" dirty="0"/>
          </a:p>
          <a:p>
            <a:endParaRPr lang="nl-NL"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1029123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
            </a:r>
            <a:r>
              <a:rPr lang="nl-BE" dirty="0" err="1"/>
              <a:t>eze</a:t>
            </a:r>
            <a:r>
              <a:rPr lang="nl-BE" dirty="0"/>
              <a:t> tips voegen we toe aan de Google </a:t>
            </a:r>
            <a:r>
              <a:rPr lang="nl-BE" dirty="0" err="1"/>
              <a:t>Docs</a:t>
            </a:r>
            <a:r>
              <a:rPr lang="nl-BE" dirty="0"/>
              <a:t> nadat de studenten zelf gebrainstormd hebben. </a:t>
            </a:r>
            <a:endParaRPr lang="en-US" dirty="0"/>
          </a:p>
          <a:p>
            <a:endParaRPr lang="nl-BE" dirty="0"/>
          </a:p>
        </p:txBody>
      </p:sp>
      <p:sp>
        <p:nvSpPr>
          <p:cNvPr id="4" name="Tijdelijke aanduiding voor dianummer 3"/>
          <p:cNvSpPr>
            <a:spLocks noGrp="1"/>
          </p:cNvSpPr>
          <p:nvPr>
            <p:ph type="sldNum" sz="quarter" idx="5"/>
          </p:nvPr>
        </p:nvSpPr>
        <p:spPr/>
        <p:txBody>
          <a:bodyPr/>
          <a:lstStyle/>
          <a:p>
            <a:fld id="{8954E32A-327F-AF4B-8E1F-209FBF93D26D}" type="slidenum">
              <a:rPr lang="nl-NL" smtClean="0"/>
              <a:t>19</a:t>
            </a:fld>
            <a:endParaRPr lang="nl-NL"/>
          </a:p>
        </p:txBody>
      </p:sp>
    </p:spTree>
    <p:extLst>
      <p:ext uri="{BB962C8B-B14F-4D97-AF65-F5344CB8AC3E}">
        <p14:creationId xmlns:p14="http://schemas.microsoft.com/office/powerpoint/2010/main" val="798336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468000" y="828000"/>
            <a:ext cx="11724000" cy="5165618"/>
          </a:xfrm>
          <a:prstGeom prst="rect">
            <a:avLst/>
          </a:prstGeom>
          <a:solidFill>
            <a:srgbClr val="DCE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hasCustomPrompt="1"/>
          </p:nvPr>
        </p:nvSpPr>
        <p:spPr>
          <a:xfrm>
            <a:off x="1045028" y="2202871"/>
            <a:ext cx="6039651" cy="2080971"/>
          </a:xfrm>
        </p:spPr>
        <p:txBody>
          <a:bodyPr anchor="ctr" anchorCtr="0"/>
          <a:lstStyle>
            <a:lvl1pPr algn="l">
              <a:defRPr sz="6000" b="1" i="0" baseline="0">
                <a:solidFill>
                  <a:srgbClr val="29466E"/>
                </a:solidFill>
              </a:defRPr>
            </a:lvl1pPr>
          </a:lstStyle>
          <a:p>
            <a:r>
              <a:rPr lang="nl-NL" dirty="0"/>
              <a:t>Titelstijl van model bewerken</a:t>
            </a:r>
          </a:p>
        </p:txBody>
      </p:sp>
      <p:sp>
        <p:nvSpPr>
          <p:cNvPr id="3" name="Ondertitel 2"/>
          <p:cNvSpPr>
            <a:spLocks noGrp="1"/>
          </p:cNvSpPr>
          <p:nvPr>
            <p:ph type="subTitle" idx="1" hasCustomPrompt="1"/>
          </p:nvPr>
        </p:nvSpPr>
        <p:spPr>
          <a:xfrm>
            <a:off x="1045028" y="4404866"/>
            <a:ext cx="6039651" cy="1260765"/>
          </a:xfrm>
        </p:spPr>
        <p:txBody>
          <a:bodyPr lIns="0" tIns="0" rIns="0" bIns="0"/>
          <a:lstStyle>
            <a:lvl1pPr marL="0" indent="0" algn="l">
              <a:buNone/>
              <a:defRPr sz="2400" baseline="0">
                <a:solidFill>
                  <a:srgbClr val="29466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pic>
        <p:nvPicPr>
          <p:cNvPr id="5" name="Afbeelding 4">
            <a:extLst>
              <a:ext uri="{FF2B5EF4-FFF2-40B4-BE49-F238E27FC236}">
                <a16:creationId xmlns:a16="http://schemas.microsoft.com/office/drawing/2014/main" id="{2C13346F-843F-5B43-9D54-BB22269BB0DC}"/>
              </a:ext>
            </a:extLst>
          </p:cNvPr>
          <p:cNvPicPr>
            <a:picLocks noChangeAspect="1"/>
          </p:cNvPicPr>
          <p:nvPr userDrawn="1"/>
        </p:nvPicPr>
        <p:blipFill>
          <a:blip r:embed="rId2"/>
          <a:stretch>
            <a:fillRect/>
          </a:stretch>
        </p:blipFill>
        <p:spPr>
          <a:xfrm>
            <a:off x="0" y="432000"/>
            <a:ext cx="2697676" cy="1655999"/>
          </a:xfrm>
          <a:prstGeom prst="rect">
            <a:avLst/>
          </a:prstGeom>
        </p:spPr>
      </p:pic>
      <p:pic>
        <p:nvPicPr>
          <p:cNvPr id="20" name="Afbeelding 19">
            <a:extLst>
              <a:ext uri="{FF2B5EF4-FFF2-40B4-BE49-F238E27FC236}">
                <a16:creationId xmlns:a16="http://schemas.microsoft.com/office/drawing/2014/main" id="{664ADA0D-0158-A741-9180-CD65C4E78E0C}"/>
              </a:ext>
            </a:extLst>
          </p:cNvPr>
          <p:cNvPicPr>
            <a:picLocks noChangeAspect="1"/>
          </p:cNvPicPr>
          <p:nvPr userDrawn="1"/>
        </p:nvPicPr>
        <p:blipFill rotWithShape="1">
          <a:blip r:embed="rId3"/>
          <a:srcRect l="-1" r="12455" b="2898"/>
          <a:stretch/>
        </p:blipFill>
        <p:spPr>
          <a:xfrm>
            <a:off x="7508545" y="2202872"/>
            <a:ext cx="4680000" cy="3456000"/>
          </a:xfrm>
          <a:prstGeom prst="rect">
            <a:avLst/>
          </a:prstGeom>
        </p:spPr>
      </p:pic>
      <p:pic>
        <p:nvPicPr>
          <p:cNvPr id="8" name="Afbeelding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20069" y="6210082"/>
            <a:ext cx="5458239" cy="429569"/>
          </a:xfrm>
          <a:prstGeom prst="rect">
            <a:avLst/>
          </a:prstGeom>
        </p:spPr>
      </p:pic>
    </p:spTree>
    <p:extLst>
      <p:ext uri="{BB962C8B-B14F-4D97-AF65-F5344CB8AC3E}">
        <p14:creationId xmlns:p14="http://schemas.microsoft.com/office/powerpoint/2010/main" val="1128617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10"/>
          </p:nvPr>
        </p:nvSpPr>
        <p:spPr/>
        <p:txBody>
          <a:bodyPr/>
          <a:lstStyle/>
          <a:p>
            <a:fld id="{AF97E33C-75DC-7E49-B312-A7C7BAC52E9D}" type="datetime1">
              <a:rPr lang="nl-BE" smtClean="0"/>
              <a:t>3/03/2022</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‹nr.›</a:t>
            </a:fld>
            <a:endParaRPr lang="nl-NL"/>
          </a:p>
        </p:txBody>
      </p: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862200" y="1137600"/>
            <a:ext cx="11041200" cy="1112675"/>
          </a:xfrm>
        </p:spPr>
        <p:txBody>
          <a:bodyPr/>
          <a:lstStyle/>
          <a:p>
            <a:r>
              <a:rPr lang="nl-NL"/>
              <a:t>Titelstijl van model bewerken</a:t>
            </a:r>
          </a:p>
        </p:txBody>
      </p:sp>
      <p:sp>
        <p:nvSpPr>
          <p:cNvPr id="3" name="Tijdelijke aanduiding voor inhoud 2"/>
          <p:cNvSpPr>
            <a:spLocks noGrp="1"/>
          </p:cNvSpPr>
          <p:nvPr>
            <p:ph idx="1"/>
          </p:nvPr>
        </p:nvSpPr>
        <p:spPr>
          <a:xfrm>
            <a:off x="864000" y="2454964"/>
            <a:ext cx="11041200" cy="3319597"/>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10"/>
          </p:nvPr>
        </p:nvSpPr>
        <p:spPr/>
        <p:txBody>
          <a:bodyPr/>
          <a:lstStyle/>
          <a:p>
            <a:fld id="{AF97E33C-75DC-7E49-B312-A7C7BAC52E9D}" type="datetime1">
              <a:rPr lang="nl-BE" smtClean="0"/>
              <a:t>3/03/2022</a:t>
            </a:fld>
            <a:endParaRPr lang="nl-NL"/>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‹nr.›</a:t>
            </a:fld>
            <a:endParaRPr lang="nl-NL"/>
          </a:p>
        </p:txBody>
      </p:sp>
      <p:pic>
        <p:nvPicPr>
          <p:cNvPr id="7" name="Afbeelding 6">
            <a:extLst>
              <a:ext uri="{FF2B5EF4-FFF2-40B4-BE49-F238E27FC236}">
                <a16:creationId xmlns:a16="http://schemas.microsoft.com/office/drawing/2014/main" id="{915B94B5-03DC-9441-BC26-9BA98238AD18}"/>
              </a:ext>
            </a:extLst>
          </p:cNvPr>
          <p:cNvPicPr>
            <a:picLocks noChangeAspect="1"/>
          </p:cNvPicPr>
          <p:nvPr userDrawn="1"/>
        </p:nvPicPr>
        <p:blipFill>
          <a:blip r:embed="rId2"/>
          <a:stretch>
            <a:fillRect/>
          </a:stretch>
        </p:blipFill>
        <p:spPr>
          <a:xfrm>
            <a:off x="244695" y="295417"/>
            <a:ext cx="1132892" cy="5538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3_Sectiekop">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DDC37E2B-0980-1841-8368-27A43ECA7F80}"/>
              </a:ext>
            </a:extLst>
          </p:cNvPr>
          <p:cNvSpPr/>
          <p:nvPr userDrawn="1"/>
        </p:nvSpPr>
        <p:spPr>
          <a:xfrm>
            <a:off x="-1200" y="-7798"/>
            <a:ext cx="12193200" cy="6865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dirty="0"/>
          </a:p>
        </p:txBody>
      </p:sp>
      <p:sp>
        <p:nvSpPr>
          <p:cNvPr id="9" name="Rechthoek 8"/>
          <p:cNvSpPr/>
          <p:nvPr userDrawn="1"/>
        </p:nvSpPr>
        <p:spPr>
          <a:xfrm>
            <a:off x="468000" y="828000"/>
            <a:ext cx="11724000" cy="4837965"/>
          </a:xfrm>
          <a:prstGeom prst="rect">
            <a:avLst/>
          </a:prstGeom>
          <a:solidFill>
            <a:srgbClr val="DCE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hasCustomPrompt="1"/>
          </p:nvPr>
        </p:nvSpPr>
        <p:spPr>
          <a:xfrm>
            <a:off x="864000" y="1544323"/>
            <a:ext cx="10322984" cy="2386800"/>
          </a:xfrm>
        </p:spPr>
        <p:txBody>
          <a:bodyPr anchor="b"/>
          <a:lstStyle>
            <a:lvl1pPr>
              <a:defRPr sz="6000" b="1" i="0" baseline="0">
                <a:solidFill>
                  <a:srgbClr val="5DBDB1"/>
                </a:solidFill>
              </a:defRPr>
            </a:lvl1pPr>
          </a:lstStyle>
          <a:p>
            <a:r>
              <a:rPr lang="nl-NL" dirty="0"/>
              <a:t>Titelstijl van model bewerken</a:t>
            </a:r>
          </a:p>
        </p:txBody>
      </p:sp>
      <p:sp>
        <p:nvSpPr>
          <p:cNvPr id="3" name="Tijdelijke aanduiding voor tekst 2"/>
          <p:cNvSpPr>
            <a:spLocks noGrp="1"/>
          </p:cNvSpPr>
          <p:nvPr>
            <p:ph type="body" idx="1" hasCustomPrompt="1"/>
          </p:nvPr>
        </p:nvSpPr>
        <p:spPr>
          <a:xfrm>
            <a:off x="864000" y="4078878"/>
            <a:ext cx="10322984" cy="551526"/>
          </a:xfrm>
          <a:noFill/>
        </p:spPr>
        <p:txBody>
          <a:bodyPr lIns="144000" tIns="0" rIns="0" bIns="0" anchor="ctr" anchorCtr="0"/>
          <a:lstStyle>
            <a:lvl1pPr marL="0" indent="0">
              <a:buNone/>
              <a:defRPr sz="2400" baseline="0">
                <a:solidFill>
                  <a:srgbClr val="29466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sp>
        <p:nvSpPr>
          <p:cNvPr id="4" name="Tijdelijke aanduiding voor datum 3"/>
          <p:cNvSpPr>
            <a:spLocks noGrp="1"/>
          </p:cNvSpPr>
          <p:nvPr>
            <p:ph type="dt" sz="half" idx="10"/>
          </p:nvPr>
        </p:nvSpPr>
        <p:spPr>
          <a:xfrm>
            <a:off x="1414529" y="6210000"/>
            <a:ext cx="720000" cy="648000"/>
          </a:xfrm>
        </p:spPr>
        <p:txBody>
          <a:bodyPr/>
          <a:lstStyle/>
          <a:p>
            <a:fld id="{721231D2-E6D1-4E49-B9B6-411602123686}" type="datetime1">
              <a:rPr lang="nl-BE" smtClean="0"/>
              <a:t>3/03/2022</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a:xfrm>
            <a:off x="468000" y="6210000"/>
            <a:ext cx="573601" cy="648000"/>
          </a:xfrm>
        </p:spPr>
        <p:txBody>
          <a:bodyPr/>
          <a:lstStyle/>
          <a:p>
            <a:fld id="{0A297500-7527-634B-90F4-69D0994C32B4}" type="slidenum">
              <a:rPr lang="nl-NL" smtClean="0"/>
              <a:t>‹nr.›</a:t>
            </a:fld>
            <a:endParaRPr lang="nl-NL"/>
          </a:p>
        </p:txBody>
      </p:sp>
      <p:sp>
        <p:nvSpPr>
          <p:cNvPr id="11" name="Parallellogram 1"/>
          <p:cNvSpPr/>
          <p:nvPr userDrawn="1"/>
        </p:nvSpPr>
        <p:spPr>
          <a:xfrm>
            <a:off x="467257" y="5665966"/>
            <a:ext cx="6375692"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1688122 w 6375057"/>
              <a:gd name="connsiteY0" fmla="*/ 454660 h 454660"/>
              <a:gd name="connsiteX1" fmla="*/ 0 w 6375057"/>
              <a:gd name="connsiteY1" fmla="*/ 0 h 454660"/>
              <a:gd name="connsiteX2" fmla="*/ 6375057 w 6375057"/>
              <a:gd name="connsiteY2" fmla="*/ 0 h 454660"/>
              <a:gd name="connsiteX3" fmla="*/ 5917222 w 6375057"/>
              <a:gd name="connsiteY3" fmla="*/ 454660 h 454660"/>
              <a:gd name="connsiteX4" fmla="*/ 1688122 w 6375057"/>
              <a:gd name="connsiteY4" fmla="*/ 454660 h 454660"/>
              <a:gd name="connsiteX0" fmla="*/ 0 w 6375692"/>
              <a:gd name="connsiteY0" fmla="*/ 454660 h 454660"/>
              <a:gd name="connsiteX1" fmla="*/ 635 w 6375692"/>
              <a:gd name="connsiteY1" fmla="*/ 0 h 454660"/>
              <a:gd name="connsiteX2" fmla="*/ 6375692 w 6375692"/>
              <a:gd name="connsiteY2" fmla="*/ 0 h 454660"/>
              <a:gd name="connsiteX3" fmla="*/ 5917857 w 6375692"/>
              <a:gd name="connsiteY3" fmla="*/ 454660 h 454660"/>
              <a:gd name="connsiteX4" fmla="*/ 0 w 6375692"/>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5692" h="454660">
                <a:moveTo>
                  <a:pt x="0" y="454660"/>
                </a:moveTo>
                <a:cubicBezTo>
                  <a:pt x="212" y="303107"/>
                  <a:pt x="423" y="151553"/>
                  <a:pt x="635" y="0"/>
                </a:cubicBezTo>
                <a:lnTo>
                  <a:pt x="6375692" y="0"/>
                </a:lnTo>
                <a:lnTo>
                  <a:pt x="5917857" y="454660"/>
                </a:lnTo>
                <a:lnTo>
                  <a:pt x="0" y="454660"/>
                </a:lnTo>
                <a:close/>
              </a:path>
            </a:pathLst>
          </a:custGeom>
          <a:solidFill>
            <a:srgbClr val="63B7B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2" name="Parallellogram 1"/>
          <p:cNvSpPr/>
          <p:nvPr userDrawn="1"/>
        </p:nvSpPr>
        <p:spPr>
          <a:xfrm rot="10800000">
            <a:off x="6500049" y="5665966"/>
            <a:ext cx="5683713"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0 w 5683713"/>
              <a:gd name="connsiteY0" fmla="*/ 454660 h 454660"/>
              <a:gd name="connsiteX1" fmla="*/ 997413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 name="connsiteX0" fmla="*/ 24080 w 5707793"/>
              <a:gd name="connsiteY0" fmla="*/ 454660 h 454660"/>
              <a:gd name="connsiteX1" fmla="*/ 1 w 5707793"/>
              <a:gd name="connsiteY1" fmla="*/ 0 h 454660"/>
              <a:gd name="connsiteX2" fmla="*/ 5707793 w 5707793"/>
              <a:gd name="connsiteY2" fmla="*/ 0 h 454660"/>
              <a:gd name="connsiteX3" fmla="*/ 5249958 w 5707793"/>
              <a:gd name="connsiteY3" fmla="*/ 454660 h 454660"/>
              <a:gd name="connsiteX4" fmla="*/ 24080 w 5707793"/>
              <a:gd name="connsiteY4" fmla="*/ 454660 h 454660"/>
              <a:gd name="connsiteX0" fmla="*/ 0 w 5683713"/>
              <a:gd name="connsiteY0" fmla="*/ 454660 h 454660"/>
              <a:gd name="connsiteX1" fmla="*/ 635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713" h="454660">
                <a:moveTo>
                  <a:pt x="0" y="454660"/>
                </a:moveTo>
                <a:cubicBezTo>
                  <a:pt x="212" y="303107"/>
                  <a:pt x="423" y="151553"/>
                  <a:pt x="635" y="0"/>
                </a:cubicBezTo>
                <a:lnTo>
                  <a:pt x="5683713" y="0"/>
                </a:lnTo>
                <a:lnTo>
                  <a:pt x="5225878" y="454660"/>
                </a:lnTo>
                <a:lnTo>
                  <a:pt x="0" y="454660"/>
                </a:lnTo>
                <a:close/>
              </a:path>
            </a:pathLst>
          </a:custGeom>
          <a:solidFill>
            <a:srgbClr val="29466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878399" y="1800000"/>
            <a:ext cx="10738800" cy="2386800"/>
          </a:xfrm>
        </p:spPr>
        <p:txBody>
          <a:bodyPr anchor="b"/>
          <a:lstStyle>
            <a:lvl1pPr>
              <a:defRPr sz="6000"/>
            </a:lvl1pPr>
          </a:lstStyle>
          <a:p>
            <a:r>
              <a:rPr lang="nl-NL"/>
              <a:t>Titelstijl van model bewerken</a:t>
            </a:r>
          </a:p>
        </p:txBody>
      </p:sp>
      <p:sp>
        <p:nvSpPr>
          <p:cNvPr id="3" name="Tijdelijke aanduiding voor tekst 2"/>
          <p:cNvSpPr>
            <a:spLocks noGrp="1"/>
          </p:cNvSpPr>
          <p:nvPr>
            <p:ph type="body" idx="1" hasCustomPrompt="1"/>
          </p:nvPr>
        </p:nvSpPr>
        <p:spPr>
          <a:xfrm>
            <a:off x="878399" y="4359600"/>
            <a:ext cx="10738800" cy="1501200"/>
          </a:xfrm>
        </p:spPr>
        <p:txBody>
          <a:bodyPr lIns="0" tIns="0" rIns="0" bIns="0"/>
          <a:lstStyle>
            <a:lvl1pPr marL="0" indent="0">
              <a:buNone/>
              <a:defRPr sz="2400" baseline="0">
                <a:solidFill>
                  <a:srgbClr val="29466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sp>
        <p:nvSpPr>
          <p:cNvPr id="4" name="Tijdelijke aanduiding voor datum 3"/>
          <p:cNvSpPr>
            <a:spLocks noGrp="1"/>
          </p:cNvSpPr>
          <p:nvPr>
            <p:ph type="dt" sz="half" idx="10"/>
          </p:nvPr>
        </p:nvSpPr>
        <p:spPr/>
        <p:txBody>
          <a:bodyPr/>
          <a:lstStyle/>
          <a:p>
            <a:fld id="{8C34E395-81B2-1743-A005-4336D9E0FF51}" type="datetime1">
              <a:rPr lang="nl-BE" smtClean="0"/>
              <a:t>3/03/2022</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ekop">
    <p:spTree>
      <p:nvGrpSpPr>
        <p:cNvPr id="1" name=""/>
        <p:cNvGrpSpPr/>
        <p:nvPr/>
      </p:nvGrpSpPr>
      <p:grpSpPr>
        <a:xfrm>
          <a:off x="0" y="0"/>
          <a:ext cx="0" cy="0"/>
          <a:chOff x="0" y="0"/>
          <a:chExt cx="0" cy="0"/>
        </a:xfrm>
      </p:grpSpPr>
      <p:sp>
        <p:nvSpPr>
          <p:cNvPr id="2" name="Titel 1"/>
          <p:cNvSpPr>
            <a:spLocks noGrp="1"/>
          </p:cNvSpPr>
          <p:nvPr>
            <p:ph type="title"/>
          </p:nvPr>
        </p:nvSpPr>
        <p:spPr>
          <a:xfrm>
            <a:off x="3956400" y="2509200"/>
            <a:ext cx="4280400" cy="1188000"/>
          </a:xfrm>
        </p:spPr>
        <p:txBody>
          <a:bodyPr anchor="ctr" anchorCtr="0">
            <a:noAutofit/>
          </a:bodyPr>
          <a:lstStyle>
            <a:lvl1pPr algn="ctr">
              <a:defRPr sz="8000" baseline="0">
                <a:solidFill>
                  <a:srgbClr val="2F4D5D"/>
                </a:solidFill>
              </a:defRPr>
            </a:lvl1pPr>
          </a:lstStyle>
          <a:p>
            <a:r>
              <a:rPr lang="nl-NL" dirty="0"/>
              <a:t>Titelstijl van model bewerken</a:t>
            </a:r>
          </a:p>
        </p:txBody>
      </p:sp>
      <p:sp>
        <p:nvSpPr>
          <p:cNvPr id="4" name="Tijdelijke aanduiding voor datum 3"/>
          <p:cNvSpPr>
            <a:spLocks noGrp="1"/>
          </p:cNvSpPr>
          <p:nvPr>
            <p:ph type="dt" sz="half" idx="10"/>
          </p:nvPr>
        </p:nvSpPr>
        <p:spPr/>
        <p:txBody>
          <a:bodyPr/>
          <a:lstStyle/>
          <a:p>
            <a:fld id="{C2622E08-8849-2D48-971F-8C1744C7EA18}" type="datetime1">
              <a:rPr lang="nl-BE" smtClean="0"/>
              <a:t>3/03/2022</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a:xfrm>
            <a:off x="244800" y="6210000"/>
            <a:ext cx="573601" cy="648000"/>
          </a:xfrm>
        </p:spPr>
        <p:txBody>
          <a:bodyPr/>
          <a:lstStyle/>
          <a:p>
            <a:fld id="{0A297500-7527-634B-90F4-69D0994C32B4}"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862200" y="1139328"/>
            <a:ext cx="11041200" cy="818946"/>
          </a:xfrm>
        </p:spPr>
        <p:txBody>
          <a:bodyPr/>
          <a:lstStyle/>
          <a:p>
            <a:r>
              <a:rPr lang="nl-NL"/>
              <a:t>Titelstijl van model bewerken</a:t>
            </a:r>
          </a:p>
        </p:txBody>
      </p:sp>
      <p:sp>
        <p:nvSpPr>
          <p:cNvPr id="3" name="Tijdelijke aanduiding voor inhoud 2"/>
          <p:cNvSpPr>
            <a:spLocks noGrp="1"/>
          </p:cNvSpPr>
          <p:nvPr>
            <p:ph sz="half" idx="1"/>
          </p:nvPr>
        </p:nvSpPr>
        <p:spPr>
          <a:xfrm>
            <a:off x="864000" y="2103929"/>
            <a:ext cx="5181600" cy="4073034"/>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6721800" y="2103929"/>
            <a:ext cx="5181600" cy="4073034"/>
          </a:xfrm>
        </p:spPr>
        <p:txBody>
          <a:bodyPr/>
          <a:lstStyle/>
          <a:p>
            <a:pPr lvl="0"/>
            <a:r>
              <a:rPr lang="nl-NL"/>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p:cNvSpPr>
            <a:spLocks noGrp="1"/>
          </p:cNvSpPr>
          <p:nvPr>
            <p:ph type="dt" sz="half" idx="10"/>
          </p:nvPr>
        </p:nvSpPr>
        <p:spPr/>
        <p:txBody>
          <a:bodyPr/>
          <a:lstStyle/>
          <a:p>
            <a:fld id="{1AD058C2-2AD3-D14E-872B-A39123329740}" type="datetime1">
              <a:rPr lang="nl-BE" smtClean="0"/>
              <a:t>3/03/2022</a:t>
            </a:fld>
            <a:endParaRPr lang="nl-NL"/>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a:xfrm>
            <a:off x="244800" y="6219939"/>
            <a:ext cx="573601" cy="648000"/>
          </a:xfrm>
        </p:spPr>
        <p:txBody>
          <a:bodyPr/>
          <a:lstStyle/>
          <a:p>
            <a:fld id="{0A297500-7527-634B-90F4-69D0994C32B4}" type="slidenum">
              <a:rPr lang="nl-NL" smtClean="0"/>
              <a:t>‹nr.›</a:t>
            </a:fld>
            <a:endParaRPr lang="nl-NL" dirty="0"/>
          </a:p>
        </p:txBody>
      </p:sp>
    </p:spTree>
    <p:extLst>
      <p:ext uri="{BB962C8B-B14F-4D97-AF65-F5344CB8AC3E}">
        <p14:creationId xmlns:p14="http://schemas.microsoft.com/office/powerpoint/2010/main" val="1859589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64000" y="1137600"/>
            <a:ext cx="11041200" cy="648000"/>
          </a:xfrm>
        </p:spPr>
        <p:txBody>
          <a:bodyPr/>
          <a:lstStyle/>
          <a:p>
            <a:r>
              <a:rPr lang="nl-NL" dirty="0"/>
              <a:t>Titelstijl van model bewerken</a:t>
            </a:r>
          </a:p>
        </p:txBody>
      </p:sp>
      <p:sp>
        <p:nvSpPr>
          <p:cNvPr id="3" name="Tijdelijke aanduiding voor tekst 2"/>
          <p:cNvSpPr>
            <a:spLocks noGrp="1"/>
          </p:cNvSpPr>
          <p:nvPr>
            <p:ph type="body" idx="1"/>
          </p:nvPr>
        </p:nvSpPr>
        <p:spPr>
          <a:xfrm>
            <a:off x="864000" y="181348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te bewerken</a:t>
            </a:r>
          </a:p>
        </p:txBody>
      </p:sp>
      <p:sp>
        <p:nvSpPr>
          <p:cNvPr id="4" name="Tijdelijke aanduiding voor inhoud 3"/>
          <p:cNvSpPr>
            <a:spLocks noGrp="1"/>
          </p:cNvSpPr>
          <p:nvPr>
            <p:ph sz="half" idx="2"/>
          </p:nvPr>
        </p:nvSpPr>
        <p:spPr>
          <a:xfrm>
            <a:off x="864000" y="2735765"/>
            <a:ext cx="5157787" cy="3179513"/>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p:cNvSpPr>
            <a:spLocks noGrp="1"/>
          </p:cNvSpPr>
          <p:nvPr>
            <p:ph type="body" sz="quarter" idx="3"/>
          </p:nvPr>
        </p:nvSpPr>
        <p:spPr>
          <a:xfrm>
            <a:off x="6722012" y="181348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722012" y="2756759"/>
            <a:ext cx="5183188" cy="3158519"/>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datum 6"/>
          <p:cNvSpPr>
            <a:spLocks noGrp="1"/>
          </p:cNvSpPr>
          <p:nvPr>
            <p:ph type="dt" sz="half" idx="10"/>
          </p:nvPr>
        </p:nvSpPr>
        <p:spPr/>
        <p:txBody>
          <a:bodyPr/>
          <a:lstStyle/>
          <a:p>
            <a:fld id="{1CCE27B1-F875-C747-A540-CA8158834A1F}" type="datetime1">
              <a:rPr lang="nl-BE" smtClean="0"/>
              <a:t>3/03/2022</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‹nr.›</a:t>
            </a:fld>
            <a:endParaRPr lang="nl-NL"/>
          </a:p>
        </p:txBody>
      </p:sp>
    </p:spTree>
    <p:extLst>
      <p:ext uri="{BB962C8B-B14F-4D97-AF65-F5344CB8AC3E}">
        <p14:creationId xmlns:p14="http://schemas.microsoft.com/office/powerpoint/2010/main" val="1784001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Titelstijl van model bewerken</a:t>
            </a:r>
          </a:p>
        </p:txBody>
      </p:sp>
      <p:sp>
        <p:nvSpPr>
          <p:cNvPr id="3" name="Tijdelijke aanduiding voor datum 2"/>
          <p:cNvSpPr>
            <a:spLocks noGrp="1"/>
          </p:cNvSpPr>
          <p:nvPr>
            <p:ph type="dt" sz="half" idx="10"/>
          </p:nvPr>
        </p:nvSpPr>
        <p:spPr/>
        <p:txBody>
          <a:bodyPr/>
          <a:lstStyle/>
          <a:p>
            <a:fld id="{55814EC5-5CEF-9547-81C0-489338086A81}" type="datetime1">
              <a:rPr lang="nl-BE" smtClean="0"/>
              <a:t>3/03/2022</a:t>
            </a:fld>
            <a:endParaRPr lang="nl-NL"/>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‹nr.›</a:t>
            </a:fld>
            <a:endParaRPr lang="nl-NL" dirty="0"/>
          </a:p>
        </p:txBody>
      </p:sp>
    </p:spTree>
    <p:extLst>
      <p:ext uri="{BB962C8B-B14F-4D97-AF65-F5344CB8AC3E}">
        <p14:creationId xmlns:p14="http://schemas.microsoft.com/office/powerpoint/2010/main" val="546631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Parallellogram 1"/>
          <p:cNvSpPr/>
          <p:nvPr userDrawn="1"/>
        </p:nvSpPr>
        <p:spPr>
          <a:xfrm>
            <a:off x="-861" y="6332092"/>
            <a:ext cx="6852048" cy="403556"/>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1688122 w 6375057"/>
              <a:gd name="connsiteY0" fmla="*/ 454660 h 454660"/>
              <a:gd name="connsiteX1" fmla="*/ 0 w 6375057"/>
              <a:gd name="connsiteY1" fmla="*/ 0 h 454660"/>
              <a:gd name="connsiteX2" fmla="*/ 6375057 w 6375057"/>
              <a:gd name="connsiteY2" fmla="*/ 0 h 454660"/>
              <a:gd name="connsiteX3" fmla="*/ 5917222 w 6375057"/>
              <a:gd name="connsiteY3" fmla="*/ 454660 h 454660"/>
              <a:gd name="connsiteX4" fmla="*/ 1688122 w 6375057"/>
              <a:gd name="connsiteY4" fmla="*/ 454660 h 454660"/>
              <a:gd name="connsiteX0" fmla="*/ 0 w 6375692"/>
              <a:gd name="connsiteY0" fmla="*/ 454660 h 454660"/>
              <a:gd name="connsiteX1" fmla="*/ 635 w 6375692"/>
              <a:gd name="connsiteY1" fmla="*/ 0 h 454660"/>
              <a:gd name="connsiteX2" fmla="*/ 6375692 w 6375692"/>
              <a:gd name="connsiteY2" fmla="*/ 0 h 454660"/>
              <a:gd name="connsiteX3" fmla="*/ 5917857 w 6375692"/>
              <a:gd name="connsiteY3" fmla="*/ 454660 h 454660"/>
              <a:gd name="connsiteX4" fmla="*/ 0 w 6375692"/>
              <a:gd name="connsiteY4" fmla="*/ 454660 h 454660"/>
              <a:gd name="connsiteX0" fmla="*/ 484395 w 6860087"/>
              <a:gd name="connsiteY0" fmla="*/ 463798 h 463798"/>
              <a:gd name="connsiteX1" fmla="*/ 0 w 6860087"/>
              <a:gd name="connsiteY1" fmla="*/ 0 h 463798"/>
              <a:gd name="connsiteX2" fmla="*/ 6860087 w 6860087"/>
              <a:gd name="connsiteY2" fmla="*/ 9138 h 463798"/>
              <a:gd name="connsiteX3" fmla="*/ 6402252 w 6860087"/>
              <a:gd name="connsiteY3" fmla="*/ 463798 h 463798"/>
              <a:gd name="connsiteX4" fmla="*/ 484395 w 6860087"/>
              <a:gd name="connsiteY4" fmla="*/ 463798 h 463798"/>
              <a:gd name="connsiteX0" fmla="*/ 0 w 6868673"/>
              <a:gd name="connsiteY0" fmla="*/ 463798 h 463798"/>
              <a:gd name="connsiteX1" fmla="*/ 8586 w 6868673"/>
              <a:gd name="connsiteY1" fmla="*/ 0 h 463798"/>
              <a:gd name="connsiteX2" fmla="*/ 6868673 w 6868673"/>
              <a:gd name="connsiteY2" fmla="*/ 9138 h 463798"/>
              <a:gd name="connsiteX3" fmla="*/ 6410838 w 6868673"/>
              <a:gd name="connsiteY3" fmla="*/ 463798 h 463798"/>
              <a:gd name="connsiteX4" fmla="*/ 0 w 6868673"/>
              <a:gd name="connsiteY4" fmla="*/ 463798 h 463798"/>
              <a:gd name="connsiteX0" fmla="*/ 8043 w 6860091"/>
              <a:gd name="connsiteY0" fmla="*/ 470167 h 470167"/>
              <a:gd name="connsiteX1" fmla="*/ 4 w 6860091"/>
              <a:gd name="connsiteY1" fmla="*/ 0 h 470167"/>
              <a:gd name="connsiteX2" fmla="*/ 6860091 w 6860091"/>
              <a:gd name="connsiteY2" fmla="*/ 9138 h 470167"/>
              <a:gd name="connsiteX3" fmla="*/ 6402256 w 6860091"/>
              <a:gd name="connsiteY3" fmla="*/ 463798 h 470167"/>
              <a:gd name="connsiteX4" fmla="*/ 8043 w 6860091"/>
              <a:gd name="connsiteY4" fmla="*/ 470167 h 470167"/>
              <a:gd name="connsiteX0" fmla="*/ 0 w 6852048"/>
              <a:gd name="connsiteY0" fmla="*/ 463798 h 463798"/>
              <a:gd name="connsiteX1" fmla="*/ 3044 w 6852048"/>
              <a:gd name="connsiteY1" fmla="*/ 0 h 463798"/>
              <a:gd name="connsiteX2" fmla="*/ 6852048 w 6852048"/>
              <a:gd name="connsiteY2" fmla="*/ 2769 h 463798"/>
              <a:gd name="connsiteX3" fmla="*/ 6394213 w 6852048"/>
              <a:gd name="connsiteY3" fmla="*/ 457429 h 463798"/>
              <a:gd name="connsiteX4" fmla="*/ 0 w 6852048"/>
              <a:gd name="connsiteY4" fmla="*/ 463798 h 463798"/>
              <a:gd name="connsiteX0" fmla="*/ 0 w 6852048"/>
              <a:gd name="connsiteY0" fmla="*/ 463798 h 463798"/>
              <a:gd name="connsiteX1" fmla="*/ 3044 w 6852048"/>
              <a:gd name="connsiteY1" fmla="*/ 0 h 463798"/>
              <a:gd name="connsiteX2" fmla="*/ 6852048 w 6852048"/>
              <a:gd name="connsiteY2" fmla="*/ 2769 h 463798"/>
              <a:gd name="connsiteX3" fmla="*/ 6394213 w 6852048"/>
              <a:gd name="connsiteY3" fmla="*/ 457429 h 463798"/>
              <a:gd name="connsiteX4" fmla="*/ 0 w 6852048"/>
              <a:gd name="connsiteY4" fmla="*/ 463798 h 46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2048" h="463798">
                <a:moveTo>
                  <a:pt x="0" y="463798"/>
                </a:moveTo>
                <a:cubicBezTo>
                  <a:pt x="212" y="312245"/>
                  <a:pt x="2832" y="151553"/>
                  <a:pt x="3044" y="0"/>
                </a:cubicBezTo>
                <a:lnTo>
                  <a:pt x="6852048" y="2769"/>
                </a:lnTo>
                <a:lnTo>
                  <a:pt x="6394213" y="457429"/>
                </a:lnTo>
                <a:lnTo>
                  <a:pt x="0" y="463798"/>
                </a:lnTo>
                <a:close/>
              </a:path>
            </a:pathLst>
          </a:custGeom>
          <a:solidFill>
            <a:srgbClr val="63B7B3">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3" name="Parallellogram 1"/>
          <p:cNvSpPr/>
          <p:nvPr userDrawn="1"/>
        </p:nvSpPr>
        <p:spPr>
          <a:xfrm rot="10800000">
            <a:off x="6508287" y="6334501"/>
            <a:ext cx="5683713" cy="395605"/>
          </a:xfrm>
          <a:custGeom>
            <a:avLst/>
            <a:gdLst>
              <a:gd name="connsiteX0" fmla="*/ 0 w 4343400"/>
              <a:gd name="connsiteY0" fmla="*/ 457200 h 457200"/>
              <a:gd name="connsiteX1" fmla="*/ 114300 w 4343400"/>
              <a:gd name="connsiteY1" fmla="*/ 0 h 457200"/>
              <a:gd name="connsiteX2" fmla="*/ 4343400 w 4343400"/>
              <a:gd name="connsiteY2" fmla="*/ 0 h 457200"/>
              <a:gd name="connsiteX3" fmla="*/ 4229100 w 4343400"/>
              <a:gd name="connsiteY3" fmla="*/ 457200 h 457200"/>
              <a:gd name="connsiteX4" fmla="*/ 0 w 4343400"/>
              <a:gd name="connsiteY4" fmla="*/ 457200 h 457200"/>
              <a:gd name="connsiteX0" fmla="*/ 0 w 4686935"/>
              <a:gd name="connsiteY0" fmla="*/ 457200 h 457200"/>
              <a:gd name="connsiteX1" fmla="*/ 114300 w 4686935"/>
              <a:gd name="connsiteY1" fmla="*/ 0 h 457200"/>
              <a:gd name="connsiteX2" fmla="*/ 4686935 w 4686935"/>
              <a:gd name="connsiteY2" fmla="*/ 2540 h 457200"/>
              <a:gd name="connsiteX3" fmla="*/ 4229100 w 4686935"/>
              <a:gd name="connsiteY3" fmla="*/ 457200 h 457200"/>
              <a:gd name="connsiteX4" fmla="*/ 0 w 4686935"/>
              <a:gd name="connsiteY4" fmla="*/ 457200 h 457200"/>
              <a:gd name="connsiteX0" fmla="*/ 0 w 4686935"/>
              <a:gd name="connsiteY0" fmla="*/ 454660 h 454660"/>
              <a:gd name="connsiteX1" fmla="*/ 635 w 4686935"/>
              <a:gd name="connsiteY1" fmla="*/ 0 h 454660"/>
              <a:gd name="connsiteX2" fmla="*/ 4686935 w 4686935"/>
              <a:gd name="connsiteY2" fmla="*/ 0 h 454660"/>
              <a:gd name="connsiteX3" fmla="*/ 4229100 w 4686935"/>
              <a:gd name="connsiteY3" fmla="*/ 454660 h 454660"/>
              <a:gd name="connsiteX4" fmla="*/ 0 w 4686935"/>
              <a:gd name="connsiteY4" fmla="*/ 454660 h 454660"/>
              <a:gd name="connsiteX0" fmla="*/ 0 w 5683713"/>
              <a:gd name="connsiteY0" fmla="*/ 454660 h 454660"/>
              <a:gd name="connsiteX1" fmla="*/ 997413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 name="connsiteX0" fmla="*/ 24080 w 5707793"/>
              <a:gd name="connsiteY0" fmla="*/ 454660 h 454660"/>
              <a:gd name="connsiteX1" fmla="*/ 1 w 5707793"/>
              <a:gd name="connsiteY1" fmla="*/ 0 h 454660"/>
              <a:gd name="connsiteX2" fmla="*/ 5707793 w 5707793"/>
              <a:gd name="connsiteY2" fmla="*/ 0 h 454660"/>
              <a:gd name="connsiteX3" fmla="*/ 5249958 w 5707793"/>
              <a:gd name="connsiteY3" fmla="*/ 454660 h 454660"/>
              <a:gd name="connsiteX4" fmla="*/ 24080 w 5707793"/>
              <a:gd name="connsiteY4" fmla="*/ 454660 h 454660"/>
              <a:gd name="connsiteX0" fmla="*/ 0 w 5683713"/>
              <a:gd name="connsiteY0" fmla="*/ 454660 h 454660"/>
              <a:gd name="connsiteX1" fmla="*/ 635 w 5683713"/>
              <a:gd name="connsiteY1" fmla="*/ 0 h 454660"/>
              <a:gd name="connsiteX2" fmla="*/ 5683713 w 5683713"/>
              <a:gd name="connsiteY2" fmla="*/ 0 h 454660"/>
              <a:gd name="connsiteX3" fmla="*/ 5225878 w 5683713"/>
              <a:gd name="connsiteY3" fmla="*/ 454660 h 454660"/>
              <a:gd name="connsiteX4" fmla="*/ 0 w 5683713"/>
              <a:gd name="connsiteY4" fmla="*/ 454660 h 454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713" h="454660">
                <a:moveTo>
                  <a:pt x="0" y="454660"/>
                </a:moveTo>
                <a:cubicBezTo>
                  <a:pt x="212" y="303107"/>
                  <a:pt x="423" y="151553"/>
                  <a:pt x="635" y="0"/>
                </a:cubicBezTo>
                <a:lnTo>
                  <a:pt x="5683713" y="0"/>
                </a:lnTo>
                <a:lnTo>
                  <a:pt x="5225878" y="454660"/>
                </a:lnTo>
                <a:lnTo>
                  <a:pt x="0" y="454660"/>
                </a:lnTo>
                <a:close/>
              </a:path>
            </a:pathLst>
          </a:custGeom>
          <a:solidFill>
            <a:srgbClr val="29466E">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2" name="Tijdelijke aanduiding voor titel 1"/>
          <p:cNvSpPr>
            <a:spLocks noGrp="1"/>
          </p:cNvSpPr>
          <p:nvPr>
            <p:ph type="title"/>
          </p:nvPr>
        </p:nvSpPr>
        <p:spPr>
          <a:xfrm>
            <a:off x="862200" y="608771"/>
            <a:ext cx="11041200" cy="1112675"/>
          </a:xfrm>
          <a:prstGeom prst="rect">
            <a:avLst/>
          </a:prstGeom>
        </p:spPr>
        <p:txBody>
          <a:bodyPr vert="horz" lIns="0" tIns="0" rIns="0" bIns="0" rtlCol="0" anchor="t" anchorCtr="0">
            <a:normAutofit/>
          </a:bodyPr>
          <a:lstStyle/>
          <a:p>
            <a:r>
              <a:rPr lang="nl-NL" dirty="0"/>
              <a:t>Titelstijl van model bewerken</a:t>
            </a:r>
          </a:p>
        </p:txBody>
      </p:sp>
      <p:sp>
        <p:nvSpPr>
          <p:cNvPr id="3" name="Tijdelijke aanduiding voor tekst 2"/>
          <p:cNvSpPr>
            <a:spLocks noGrp="1"/>
          </p:cNvSpPr>
          <p:nvPr>
            <p:ph type="body" idx="1"/>
          </p:nvPr>
        </p:nvSpPr>
        <p:spPr>
          <a:xfrm>
            <a:off x="864000" y="2012506"/>
            <a:ext cx="11041200" cy="3762056"/>
          </a:xfrm>
          <a:prstGeom prst="rect">
            <a:avLst/>
          </a:prstGeom>
        </p:spPr>
        <p:txBody>
          <a:bodyPr vert="horz" lIns="0" tIns="0" rIns="0" bIns="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191495" y="6210000"/>
            <a:ext cx="720000" cy="648000"/>
          </a:xfrm>
          <a:prstGeom prst="rect">
            <a:avLst/>
          </a:prstGeom>
        </p:spPr>
        <p:txBody>
          <a:bodyPr vert="horz" lIns="0" tIns="0" rIns="0" bIns="0" rtlCol="0" anchor="ctr"/>
          <a:lstStyle>
            <a:lvl1pPr algn="l">
              <a:defRPr sz="1000" baseline="0">
                <a:solidFill>
                  <a:srgbClr val="29466E"/>
                </a:solidFill>
                <a:latin typeface="Arial" charset="0"/>
              </a:defRPr>
            </a:lvl1pPr>
          </a:lstStyle>
          <a:p>
            <a:fld id="{880BEC81-C811-2A4D-AEEA-C82D95E99512}" type="datetime1">
              <a:rPr lang="nl-BE" smtClean="0"/>
              <a:t>3/03/2022</a:t>
            </a:fld>
            <a:endParaRPr lang="nl-NL" dirty="0">
              <a:solidFill>
                <a:srgbClr val="29466E"/>
              </a:solidFill>
            </a:endParaRPr>
          </a:p>
        </p:txBody>
      </p:sp>
      <p:sp>
        <p:nvSpPr>
          <p:cNvPr id="5" name="Tijdelijke aanduiding voor voettekst 4"/>
          <p:cNvSpPr>
            <a:spLocks noGrp="1"/>
          </p:cNvSpPr>
          <p:nvPr>
            <p:ph type="ftr" sz="quarter" idx="3"/>
          </p:nvPr>
        </p:nvSpPr>
        <p:spPr>
          <a:xfrm>
            <a:off x="6033600" y="6190122"/>
            <a:ext cx="5869800" cy="648000"/>
          </a:xfrm>
          <a:prstGeom prst="rect">
            <a:avLst/>
          </a:prstGeom>
        </p:spPr>
        <p:txBody>
          <a:bodyPr vert="horz" lIns="0" tIns="0" rIns="180000" bIns="0" rtlCol="0" anchor="ctr"/>
          <a:lstStyle>
            <a:lvl1pPr algn="r">
              <a:defRPr sz="1000" baseline="0">
                <a:solidFill>
                  <a:srgbClr val="29466E"/>
                </a:solidFill>
                <a:latin typeface="Arial" charset="0"/>
              </a:defRPr>
            </a:lvl1pPr>
          </a:lstStyle>
          <a:p>
            <a:endParaRPr lang="nl-NL" dirty="0">
              <a:solidFill>
                <a:srgbClr val="29466E"/>
              </a:solidFill>
            </a:endParaRPr>
          </a:p>
        </p:txBody>
      </p:sp>
      <p:sp>
        <p:nvSpPr>
          <p:cNvPr id="6" name="Tijdelijke aanduiding voor dianummer 5"/>
          <p:cNvSpPr>
            <a:spLocks noGrp="1"/>
          </p:cNvSpPr>
          <p:nvPr>
            <p:ph type="sldNum" sz="quarter" idx="4"/>
          </p:nvPr>
        </p:nvSpPr>
        <p:spPr>
          <a:xfrm>
            <a:off x="244695" y="6210000"/>
            <a:ext cx="573601" cy="648000"/>
          </a:xfrm>
          <a:prstGeom prst="rect">
            <a:avLst/>
          </a:prstGeom>
        </p:spPr>
        <p:txBody>
          <a:bodyPr vert="horz" lIns="0" tIns="0" rIns="0" bIns="0" rtlCol="0" anchor="ctr" anchorCtr="0"/>
          <a:lstStyle>
            <a:lvl1pPr algn="l">
              <a:defRPr sz="1000" baseline="0">
                <a:solidFill>
                  <a:srgbClr val="29466E"/>
                </a:solidFill>
                <a:latin typeface="Arial" charset="0"/>
              </a:defRPr>
            </a:lvl1pPr>
          </a:lstStyle>
          <a:p>
            <a:fld id="{0A297500-7527-634B-90F4-69D0994C32B4}" type="slidenum">
              <a:rPr lang="nl-NL" smtClean="0"/>
              <a:pPr/>
              <a:t>‹nr.›</a:t>
            </a:fld>
            <a:endParaRPr lang="nl-NL" dirty="0">
              <a:solidFill>
                <a:srgbClr val="29466E"/>
              </a:solidFill>
            </a:endParaRPr>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2" r:id="rId4"/>
    <p:sldLayoutId id="2147483660" r:id="rId5"/>
    <p:sldLayoutId id="2147483661" r:id="rId6"/>
    <p:sldLayoutId id="2147483652" r:id="rId7"/>
    <p:sldLayoutId id="2147483653" r:id="rId8"/>
    <p:sldLayoutId id="2147483654" r:id="rId9"/>
  </p:sldLayoutIdLst>
  <p:hf hdr="0" ftr="0" dt="0"/>
  <p:txStyles>
    <p:titleStyle>
      <a:lvl1pPr algn="l" defTabSz="914400" rtl="0" eaLnBrk="1" latinLnBrk="0" hangingPunct="1">
        <a:lnSpc>
          <a:spcPct val="90000"/>
        </a:lnSpc>
        <a:spcBef>
          <a:spcPct val="0"/>
        </a:spcBef>
        <a:buNone/>
        <a:defRPr sz="4400" b="1" i="0" kern="1200" baseline="0">
          <a:solidFill>
            <a:srgbClr val="5DBDB1"/>
          </a:solidFill>
          <a:latin typeface="Arial"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rgbClr val="29466E"/>
          </a:solidFill>
          <a:latin typeface="Arial"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rgbClr val="29466E"/>
          </a:solidFill>
          <a:latin typeface="Arial"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rgbClr val="29466E"/>
          </a:solidFill>
          <a:latin typeface="Arial"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document/d/1deHJfZAtUPapjwu8H5iTAyIRB4VUtld3Nd5U2jrPq-Y/edit?usp=shari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hyperlink" Target="https://odisee.be/blokplann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teleblok.be/plannen/de-ideale-studieplanner" TargetMode="Externa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oleObject" Target="../embeddings/oleObject2.bin"/><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docs.google.com/document/d/1deHJfZAtUPapjwu8H5iTAyIRB4VUtld3Nd5U2jrPq-Y/edit?usp=sharin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ur02.safelinks.protection.outlook.com/?url=https://kuleuven.mediaspace.kaltura.com/media/sessie%2Bstudiemethode/1_mlnfnvt1&amp;data=04|01|claudine.devuyst@odisee.be|f00dd6b62b134a5a91de08d9b59cbf78|5e74901d334f46e396d147d842585abd|0|0|637740507103390789|Unknown|TWFpbGZsb3d8eyJWIjoiMC4wLjAwMDAiLCJQIjoiV2luMzIiLCJBTiI6Ik1haWwiLCJXVCI6Mn0%3D|3000&amp;sdata=CuH0vx7BpMlpxDyDVfUN8mLpy2Z2SADFl/0fQImtfRA%3D&amp;reserved=0" TargetMode="External"/><Relationship Id="rId2" Type="http://schemas.openxmlformats.org/officeDocument/2006/relationships/hyperlink" Target="https://eur02.safelinks.protection.outlook.com/?url=https://kuleuven.mediaspace.kaltura.com/media/Sessie%2BStudieplanning%2B22%2Boktober%2B2020/1_bmzysoot&amp;data=04|01|claudine.devuyst@odisee.be|f00dd6b62b134a5a91de08d9b59cbf78|5e74901d334f46e396d147d842585abd|0|0|637740507103380830|Unknown|TWFpbGZsb3d8eyJWIjoiMC4wLjAwMDAiLCJQIjoiV2luMzIiLCJBTiI6Ik1haWwiLCJXVCI6Mn0%3D|3000&amp;sdata=dznRfzAtI0YHHPoMpgckwWhKc3AVUJ46OI%2BUr3BCenQ%3D&amp;reserved=0" TargetMode="External"/><Relationship Id="rId1" Type="http://schemas.openxmlformats.org/officeDocument/2006/relationships/slideLayout" Target="../slideLayouts/slideLayout2.xml"/><Relationship Id="rId6" Type="http://schemas.openxmlformats.org/officeDocument/2006/relationships/hyperlink" Target="https://eur02.safelinks.protection.outlook.com/?url=https://cdnapisec.kaltura.com/html5/html5lib/v2.79.3/mwEmbedFrame.php/p/2375821/uiconf_id/43066731/entry_id/1_ip0cmytj?wid%3D1_vhiprd61%26iframeembed%3Dtrue%26playerId%3Dkaltura_player%26entry_id%3D1_ip0cmytj%26flashvars%5BstreamerType%5D%3Dauto%26flashvars%5BlocalizationCode%5D%3Den%26flashvars%5BleadWithHTML5%5D%3Dtrue%26flashvars%5BsideBarContainer.plugin%5D%3Dtrue%26flashvars%5BsideBarContainer.position%5D%3Dleft%26flashvars%5BsideBarContainer.clickToClose%5D%3Dtrue%26flashvars%5Bchapters.plugin%5D%3Dtrue%26flashvars%5Bchapters.layout%5D%3Dvertical%26flashvars%5Bchapters.thumbnailRotator%5D%3Dfalse%26flashvars%5BstreamSelector.plugin%5D%3Dtrue%26flashvars%5BEmbedPlayer.SpinnerTarget%5D%3DvideoHolder%26flashvars%5BdualScreen.plugin%5D%3Dtrue%26flashvars%5BKaltura.addCrossoriginToIframe%5D%3Dtrue&amp;data=04|01|claudine.devuyst@odisee.be|f00dd6b62b134a5a91de08d9b59cbf78|5e74901d334f46e396d147d842585abd|0|0|637740507103410700|Unknown|TWFpbGZsb3d8eyJWIjoiMC4wLjAwMDAiLCJQIjoiV2luMzIiLCJBTiI6Ik1haWwiLCJXVCI6Mn0%3D|3000&amp;sdata=9mKPnnr/6yhEz2p3JS9m6dRaGQs5qEj619vC2B%2B6o2M%3D&amp;reserved=0" TargetMode="External"/><Relationship Id="rId5" Type="http://schemas.openxmlformats.org/officeDocument/2006/relationships/hyperlink" Target="https://eur02.safelinks.protection.outlook.com/?url=https://kuleuven.mediaspace.kaltura.com/media/Je%2Bfaalangst%2Bte%2Blijf/1_s62x35bl&amp;data=04|01|claudine.devuyst@odisee.be|f00dd6b62b134a5a91de08d9b59cbf78|5e74901d334f46e396d147d842585abd|0|0|637740507103400742|Unknown|TWFpbGZsb3d8eyJWIjoiMC4wLjAwMDAiLCJQIjoiV2luMzIiLCJBTiI6Ik1haWwiLCJXVCI6Mn0%3D|3000&amp;sdata=i81rtLtUmN2JB3lAEmvGbc21TU/Ow5tD2L4FEu4iwGU%3D&amp;reserved=0" TargetMode="External"/><Relationship Id="rId4" Type="http://schemas.openxmlformats.org/officeDocument/2006/relationships/hyperlink" Target="https://eur02.safelinks.protection.outlook.com/?url=https://kuleuven.mediaspace.kaltura.com/media/Online_offline%2Bin%2Bbalans/1_v5d3jsqh&amp;data=04|01|claudine.devuyst@odisee.be|f00dd6b62b134a5a91de08d9b59cbf78|5e74901d334f46e396d147d842585abd|0|0|637740507103390789|Unknown|TWFpbGZsb3d8eyJWIjoiMC4wLjAwMDAiLCJQIjoiV2luMzIiLCJBTiI6Ik1haWwiLCJXVCI6Mn0%3D|3000&amp;sdata=7/YbYxntma7oQb4pqA6Odvqq0m/9OgfWhDwQURpgna4%3D&amp;reserved=0"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fontScale="90000"/>
          </a:bodyPr>
          <a:lstStyle/>
          <a:p>
            <a:r>
              <a:rPr lang="nl-NL" dirty="0"/>
              <a:t>Aan de slag</a:t>
            </a:r>
            <a:br>
              <a:rPr lang="nl-NL" dirty="0"/>
            </a:br>
            <a:r>
              <a:rPr lang="nl-NL" dirty="0"/>
              <a:t>met uitstelgedrag</a:t>
            </a:r>
          </a:p>
        </p:txBody>
      </p:sp>
      <p:sp>
        <p:nvSpPr>
          <p:cNvPr id="5" name="Ondertitel 4"/>
          <p:cNvSpPr>
            <a:spLocks noGrp="1"/>
          </p:cNvSpPr>
          <p:nvPr>
            <p:ph type="subTitle" idx="1"/>
          </p:nvPr>
        </p:nvSpPr>
        <p:spPr/>
        <p:txBody>
          <a:bodyPr/>
          <a:lstStyle/>
          <a:p>
            <a:r>
              <a:rPr lang="nl-NL" dirty="0" err="1"/>
              <a:t>Doorschrijfdag</a:t>
            </a:r>
            <a:r>
              <a:rPr lang="nl-NL" dirty="0"/>
              <a:t> 3 maart 2022</a:t>
            </a:r>
          </a:p>
          <a:p>
            <a:r>
              <a:rPr lang="nl-NL" dirty="0"/>
              <a:t>keuzesessie studietips </a:t>
            </a:r>
          </a:p>
          <a:p>
            <a:r>
              <a:rPr lang="nl-NL" dirty="0"/>
              <a:t>11.30u </a:t>
            </a:r>
          </a:p>
          <a:p>
            <a:endParaRPr lang="nl-NL" dirty="0"/>
          </a:p>
        </p:txBody>
      </p:sp>
      <p:pic>
        <p:nvPicPr>
          <p:cNvPr id="2" name="Afbeelding 1"/>
          <p:cNvPicPr>
            <a:picLocks noChangeAspect="1"/>
          </p:cNvPicPr>
          <p:nvPr/>
        </p:nvPicPr>
        <p:blipFill rotWithShape="1">
          <a:blip r:embed="rId3"/>
          <a:srcRect l="1303" r="1416"/>
          <a:stretch/>
        </p:blipFill>
        <p:spPr>
          <a:xfrm>
            <a:off x="7087340" y="2069912"/>
            <a:ext cx="5104660" cy="3595719"/>
          </a:xfrm>
          <a:prstGeom prst="rect">
            <a:avLst/>
          </a:prstGeom>
          <a:ln>
            <a:solidFill>
              <a:srgbClr val="29466E"/>
            </a:solidFill>
          </a:ln>
        </p:spPr>
      </p:pic>
      <p:sp>
        <p:nvSpPr>
          <p:cNvPr id="3" name="Tekstvak 2">
            <a:extLst>
              <a:ext uri="{FF2B5EF4-FFF2-40B4-BE49-F238E27FC236}">
                <a16:creationId xmlns:a16="http://schemas.microsoft.com/office/drawing/2014/main" id="{A2B3F2B5-5A3A-4061-AB18-2BD5D102954B}"/>
              </a:ext>
            </a:extLst>
          </p:cNvPr>
          <p:cNvSpPr txBox="1"/>
          <p:nvPr/>
        </p:nvSpPr>
        <p:spPr>
          <a:xfrm>
            <a:off x="414670" y="1318437"/>
            <a:ext cx="2434855" cy="369332"/>
          </a:xfrm>
          <a:prstGeom prst="rect">
            <a:avLst/>
          </a:prstGeom>
          <a:noFill/>
        </p:spPr>
        <p:txBody>
          <a:bodyPr wrap="square" rtlCol="0">
            <a:spAutoFit/>
          </a:bodyPr>
          <a:lstStyle/>
          <a:p>
            <a:r>
              <a:rPr lang="en-US" b="1" dirty="0">
                <a:solidFill>
                  <a:srgbClr val="005E77"/>
                </a:solidFill>
              </a:rPr>
              <a:t>&amp; </a:t>
            </a:r>
            <a:r>
              <a:rPr lang="en-US" b="1" dirty="0" err="1">
                <a:solidFill>
                  <a:srgbClr val="005E77"/>
                </a:solidFill>
              </a:rPr>
              <a:t>Taalteam</a:t>
            </a:r>
            <a:r>
              <a:rPr lang="en-US" b="1" dirty="0">
                <a:solidFill>
                  <a:srgbClr val="005E77"/>
                </a:solidFill>
              </a:rPr>
              <a:t> </a:t>
            </a:r>
            <a:r>
              <a:rPr lang="en-US" b="1" dirty="0" err="1">
                <a:solidFill>
                  <a:srgbClr val="005E77"/>
                </a:solidFill>
              </a:rPr>
              <a:t>Odisee</a:t>
            </a:r>
            <a:endParaRPr lang="nl-BE" b="1" dirty="0">
              <a:solidFill>
                <a:srgbClr val="005E77"/>
              </a:solidFill>
            </a:endParaRPr>
          </a:p>
        </p:txBody>
      </p:sp>
    </p:spTree>
    <p:extLst>
      <p:ext uri="{BB962C8B-B14F-4D97-AF65-F5344CB8AC3E}">
        <p14:creationId xmlns:p14="http://schemas.microsoft.com/office/powerpoint/2010/main" val="377603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07856-1109-46A6-B452-9192CEF48B06}"/>
              </a:ext>
            </a:extLst>
          </p:cNvPr>
          <p:cNvSpPr>
            <a:spLocks noGrp="1"/>
          </p:cNvSpPr>
          <p:nvPr>
            <p:ph type="title"/>
          </p:nvPr>
        </p:nvSpPr>
        <p:spPr/>
        <p:txBody>
          <a:bodyPr>
            <a:normAutofit/>
          </a:bodyPr>
          <a:lstStyle/>
          <a:p>
            <a:r>
              <a:rPr lang="en-US" dirty="0"/>
              <a:t>Wat is </a:t>
            </a:r>
            <a:r>
              <a:rPr lang="en-US" dirty="0" err="1"/>
              <a:t>uitstelgedrag</a:t>
            </a:r>
            <a:r>
              <a:rPr lang="en-US" dirty="0"/>
              <a:t>?</a:t>
            </a:r>
            <a:endParaRPr lang="nl-BE" dirty="0"/>
          </a:p>
        </p:txBody>
      </p:sp>
      <p:sp>
        <p:nvSpPr>
          <p:cNvPr id="3" name="Tijdelijke aanduiding voor inhoud 2">
            <a:extLst>
              <a:ext uri="{FF2B5EF4-FFF2-40B4-BE49-F238E27FC236}">
                <a16:creationId xmlns:a16="http://schemas.microsoft.com/office/drawing/2014/main" id="{CB833E5E-3841-41E3-9760-4870372BC741}"/>
              </a:ext>
            </a:extLst>
          </p:cNvPr>
          <p:cNvSpPr>
            <a:spLocks noGrp="1"/>
          </p:cNvSpPr>
          <p:nvPr>
            <p:ph idx="1"/>
          </p:nvPr>
        </p:nvSpPr>
        <p:spPr>
          <a:xfrm>
            <a:off x="864000" y="1721446"/>
            <a:ext cx="11328000" cy="4053116"/>
          </a:xfrm>
        </p:spPr>
        <p:txBody>
          <a:bodyPr/>
          <a:lstStyle/>
          <a:p>
            <a:pPr marL="0" indent="0">
              <a:lnSpc>
                <a:spcPct val="100000"/>
              </a:lnSpc>
              <a:spcBef>
                <a:spcPts val="0"/>
              </a:spcBef>
              <a:buNone/>
            </a:pPr>
            <a:r>
              <a:rPr lang="nl-BE" sz="2400" dirty="0"/>
              <a:t>1) Uitstelgedrag is elk gedrag dat je stelt om de (studie)activiteiten waar je </a:t>
            </a:r>
            <a:br>
              <a:rPr lang="nl-BE" sz="2400" dirty="0"/>
            </a:br>
            <a:r>
              <a:rPr lang="nl-BE" sz="2400" dirty="0"/>
              <a:t>geen zin in hebt, te </a:t>
            </a:r>
            <a:r>
              <a:rPr lang="nl-BE" sz="2400" b="1" dirty="0"/>
              <a:t>vermijden</a:t>
            </a:r>
            <a:r>
              <a:rPr lang="nl-BE" sz="2400" dirty="0"/>
              <a:t>.</a:t>
            </a:r>
          </a:p>
          <a:p>
            <a:pPr marL="457200" lvl="1" indent="0">
              <a:lnSpc>
                <a:spcPct val="100000"/>
              </a:lnSpc>
              <a:spcBef>
                <a:spcPts val="0"/>
              </a:spcBef>
              <a:spcAft>
                <a:spcPts val="600"/>
              </a:spcAft>
              <a:buNone/>
            </a:pPr>
            <a:r>
              <a:rPr lang="nl-BE" dirty="0"/>
              <a:t>	</a:t>
            </a:r>
            <a:endParaRPr lang="nl-BE" sz="2000" dirty="0"/>
          </a:p>
          <a:p>
            <a:pPr marL="0" indent="0">
              <a:lnSpc>
                <a:spcPct val="100000"/>
              </a:lnSpc>
              <a:spcBef>
                <a:spcPts val="0"/>
              </a:spcBef>
              <a:buNone/>
            </a:pPr>
            <a:r>
              <a:rPr lang="nl-BE" sz="2400" dirty="0"/>
              <a:t>2) Uitstellen is </a:t>
            </a:r>
            <a:r>
              <a:rPr lang="nl-BE" sz="2400" b="1" dirty="0"/>
              <a:t>normaal</a:t>
            </a:r>
            <a:r>
              <a:rPr lang="nl-BE" sz="2400" dirty="0"/>
              <a:t>, iedereen doet het en soms is het nuttig! </a:t>
            </a:r>
            <a:br>
              <a:rPr lang="nl-BE" sz="2400" dirty="0"/>
            </a:br>
            <a:endParaRPr lang="nl-BE" sz="2400" dirty="0"/>
          </a:p>
          <a:p>
            <a:pPr marL="0" indent="0">
              <a:lnSpc>
                <a:spcPct val="100000"/>
              </a:lnSpc>
              <a:spcBef>
                <a:spcPts val="0"/>
              </a:spcBef>
              <a:buNone/>
            </a:pPr>
            <a:r>
              <a:rPr lang="nl-BE" sz="2000" dirty="0">
                <a:sym typeface="Wingdings" panose="05000000000000000000" pitchFamily="2" charset="2"/>
              </a:rPr>
              <a:t> </a:t>
            </a:r>
            <a:r>
              <a:rPr lang="nl-BE" sz="2000" dirty="0"/>
              <a:t>Het is logisch dat we de dingen die we graag doen en waar we ons goed bij voelen </a:t>
            </a:r>
            <a:br>
              <a:rPr lang="nl-BE" sz="2000" dirty="0"/>
            </a:br>
            <a:r>
              <a:rPr lang="nl-BE" sz="2000" dirty="0"/>
              <a:t>onmiddellijk willen doen.</a:t>
            </a:r>
          </a:p>
          <a:p>
            <a:endParaRPr lang="nl-BE" dirty="0"/>
          </a:p>
        </p:txBody>
      </p:sp>
      <p:sp>
        <p:nvSpPr>
          <p:cNvPr id="4" name="Tijdelijke aanduiding voor dianummer 3">
            <a:extLst>
              <a:ext uri="{FF2B5EF4-FFF2-40B4-BE49-F238E27FC236}">
                <a16:creationId xmlns:a16="http://schemas.microsoft.com/office/drawing/2014/main" id="{CE814597-1ACC-43C4-BD7E-FFFE0FE77FC4}"/>
              </a:ext>
            </a:extLst>
          </p:cNvPr>
          <p:cNvSpPr>
            <a:spLocks noGrp="1"/>
          </p:cNvSpPr>
          <p:nvPr>
            <p:ph type="sldNum" sz="quarter" idx="12"/>
          </p:nvPr>
        </p:nvSpPr>
        <p:spPr/>
        <p:txBody>
          <a:bodyPr/>
          <a:lstStyle/>
          <a:p>
            <a:fld id="{0A297500-7527-634B-90F4-69D0994C32B4}" type="slidenum">
              <a:rPr lang="nl-NL" smtClean="0"/>
              <a:t>2</a:t>
            </a:fld>
            <a:endParaRPr lang="nl-NL"/>
          </a:p>
        </p:txBody>
      </p:sp>
      <p:pic>
        <p:nvPicPr>
          <p:cNvPr id="5" name="Afbeelding 4">
            <a:extLst>
              <a:ext uri="{FF2B5EF4-FFF2-40B4-BE49-F238E27FC236}">
                <a16:creationId xmlns:a16="http://schemas.microsoft.com/office/drawing/2014/main" id="{F60DD9AD-D8C8-4187-B5D0-291F8E19D726}"/>
              </a:ext>
            </a:extLst>
          </p:cNvPr>
          <p:cNvPicPr>
            <a:picLocks noChangeAspect="1"/>
          </p:cNvPicPr>
          <p:nvPr/>
        </p:nvPicPr>
        <p:blipFill rotWithShape="1">
          <a:blip r:embed="rId2"/>
          <a:srcRect b="15537"/>
          <a:stretch/>
        </p:blipFill>
        <p:spPr>
          <a:xfrm>
            <a:off x="7413765" y="4174122"/>
            <a:ext cx="4679670" cy="2075107"/>
          </a:xfrm>
          <a:prstGeom prst="rect">
            <a:avLst/>
          </a:prstGeom>
        </p:spPr>
      </p:pic>
    </p:spTree>
    <p:extLst>
      <p:ext uri="{BB962C8B-B14F-4D97-AF65-F5344CB8AC3E}">
        <p14:creationId xmlns:p14="http://schemas.microsoft.com/office/powerpoint/2010/main" val="344285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Ken je </a:t>
            </a:r>
            <a:r>
              <a:rPr lang="nl-BE" dirty="0">
                <a:hlinkClick r:id="rId3"/>
              </a:rPr>
              <a:t>voorbeelden</a:t>
            </a:r>
            <a:r>
              <a:rPr lang="nl-BE" dirty="0"/>
              <a:t> van uitstelgedrag?</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3</a:t>
            </a:fld>
            <a:endParaRPr lang="nl-NL"/>
          </a:p>
        </p:txBody>
      </p:sp>
      <p:sp>
        <p:nvSpPr>
          <p:cNvPr id="7" name="Gedachtewolkje: wolk 6">
            <a:extLst>
              <a:ext uri="{FF2B5EF4-FFF2-40B4-BE49-F238E27FC236}">
                <a16:creationId xmlns:a16="http://schemas.microsoft.com/office/drawing/2014/main" id="{36F97A40-7BD5-4FE8-B8A6-894F1D41D149}"/>
              </a:ext>
            </a:extLst>
          </p:cNvPr>
          <p:cNvSpPr/>
          <p:nvPr/>
        </p:nvSpPr>
        <p:spPr>
          <a:xfrm>
            <a:off x="372140" y="1467294"/>
            <a:ext cx="4231758" cy="2147776"/>
          </a:xfrm>
          <a:prstGeom prst="cloudCallout">
            <a:avLst>
              <a:gd name="adj1" fmla="val -46712"/>
              <a:gd name="adj2" fmla="val 63490"/>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pPr>
            <a:r>
              <a:rPr lang="nl-BE" sz="1800" i="1" dirty="0">
                <a:solidFill>
                  <a:schemeClr val="tx1"/>
                </a:solidFill>
              </a:rPr>
              <a:t>Ik stel het studeren van mijn cursus ethiek uit omdat ik morgen een deadline heb voor mijn taak </a:t>
            </a:r>
            <a:br>
              <a:rPr lang="nl-BE" sz="1800" i="1" dirty="0">
                <a:solidFill>
                  <a:schemeClr val="tx1"/>
                </a:solidFill>
              </a:rPr>
            </a:br>
            <a:r>
              <a:rPr lang="nl-BE" sz="1800" i="1" dirty="0">
                <a:solidFill>
                  <a:schemeClr val="tx1"/>
                </a:solidFill>
              </a:rPr>
              <a:t>van P&amp;P.</a:t>
            </a:r>
          </a:p>
        </p:txBody>
      </p:sp>
      <p:sp>
        <p:nvSpPr>
          <p:cNvPr id="8" name="Gedachtewolkje: wolk 7">
            <a:extLst>
              <a:ext uri="{FF2B5EF4-FFF2-40B4-BE49-F238E27FC236}">
                <a16:creationId xmlns:a16="http://schemas.microsoft.com/office/drawing/2014/main" id="{2E247BFA-1BA9-417A-B14B-3E3806AEF85A}"/>
              </a:ext>
            </a:extLst>
          </p:cNvPr>
          <p:cNvSpPr/>
          <p:nvPr/>
        </p:nvSpPr>
        <p:spPr>
          <a:xfrm>
            <a:off x="2291317" y="3817088"/>
            <a:ext cx="3398874" cy="1800446"/>
          </a:xfrm>
          <a:prstGeom prst="cloudCallout">
            <a:avLst>
              <a:gd name="adj1" fmla="val -46712"/>
              <a:gd name="adj2" fmla="val 63490"/>
            </a:avLst>
          </a:prstGeom>
          <a:solidFill>
            <a:schemeClr val="tx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pPr>
            <a:r>
              <a:rPr lang="nl-BE" sz="1800" i="1" dirty="0">
                <a:solidFill>
                  <a:schemeClr val="tx1"/>
                </a:solidFill>
              </a:rPr>
              <a:t>Mijn kamer ligt heel rommelig, maar die ruim ik wel op als mijn taak klaar is.</a:t>
            </a:r>
          </a:p>
        </p:txBody>
      </p:sp>
      <p:sp>
        <p:nvSpPr>
          <p:cNvPr id="9" name="Gedachtewolkje: wolk 8">
            <a:extLst>
              <a:ext uri="{FF2B5EF4-FFF2-40B4-BE49-F238E27FC236}">
                <a16:creationId xmlns:a16="http://schemas.microsoft.com/office/drawing/2014/main" id="{BEDF7D29-A377-463C-BF02-11312F0E68AB}"/>
              </a:ext>
            </a:extLst>
          </p:cNvPr>
          <p:cNvSpPr/>
          <p:nvPr/>
        </p:nvSpPr>
        <p:spPr>
          <a:xfrm>
            <a:off x="5566144" y="1467294"/>
            <a:ext cx="3398874" cy="2282455"/>
          </a:xfrm>
          <a:prstGeom prst="cloudCallout">
            <a:avLst>
              <a:gd name="adj1" fmla="val 84988"/>
              <a:gd name="adj2" fmla="val -16168"/>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pPr>
            <a:r>
              <a:rPr lang="nl-BE" sz="1800" i="1" dirty="0">
                <a:solidFill>
                  <a:schemeClr val="tx1"/>
                </a:solidFill>
              </a:rPr>
              <a:t>Eerst nog even mijn </a:t>
            </a:r>
            <a:r>
              <a:rPr lang="nl-BE" sz="1800" i="1" dirty="0" err="1">
                <a:solidFill>
                  <a:schemeClr val="tx1"/>
                </a:solidFill>
              </a:rPr>
              <a:t>social</a:t>
            </a:r>
            <a:r>
              <a:rPr lang="nl-BE" sz="1800" i="1" dirty="0">
                <a:solidFill>
                  <a:schemeClr val="tx1"/>
                </a:solidFill>
              </a:rPr>
              <a:t> media checken of één filmpje op YouTube kijken. En voor je het weet is er een uur voorbij.</a:t>
            </a:r>
          </a:p>
        </p:txBody>
      </p:sp>
      <p:sp>
        <p:nvSpPr>
          <p:cNvPr id="10" name="Gedachtewolkje: wolk 9">
            <a:extLst>
              <a:ext uri="{FF2B5EF4-FFF2-40B4-BE49-F238E27FC236}">
                <a16:creationId xmlns:a16="http://schemas.microsoft.com/office/drawing/2014/main" id="{B2F3EC46-12CC-41A7-9677-38AE9C7CAD0F}"/>
              </a:ext>
            </a:extLst>
          </p:cNvPr>
          <p:cNvSpPr/>
          <p:nvPr/>
        </p:nvSpPr>
        <p:spPr>
          <a:xfrm>
            <a:off x="7364819" y="3547730"/>
            <a:ext cx="3398874" cy="2282455"/>
          </a:xfrm>
          <a:prstGeom prst="cloudCallout">
            <a:avLst>
              <a:gd name="adj1" fmla="val 76229"/>
              <a:gd name="adj2" fmla="val 29018"/>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pPr>
            <a:r>
              <a:rPr lang="nl-BE" sz="1800" i="1" dirty="0">
                <a:solidFill>
                  <a:schemeClr val="tx1"/>
                </a:solidFill>
              </a:rPr>
              <a:t>Ik blijf in bed liggen nadat de wekker een uur eerder afging </a:t>
            </a:r>
            <a:br>
              <a:rPr lang="nl-BE" sz="1800" i="1" dirty="0">
                <a:solidFill>
                  <a:schemeClr val="tx1"/>
                </a:solidFill>
              </a:rPr>
            </a:br>
            <a:r>
              <a:rPr lang="nl-BE" sz="1800" i="1" dirty="0">
                <a:solidFill>
                  <a:schemeClr val="tx1"/>
                </a:solidFill>
              </a:rPr>
              <a:t>(en daarna is het de moeite niet meer om te beginnen).</a:t>
            </a:r>
          </a:p>
        </p:txBody>
      </p:sp>
    </p:spTree>
    <p:extLst>
      <p:ext uri="{BB962C8B-B14F-4D97-AF65-F5344CB8AC3E}">
        <p14:creationId xmlns:p14="http://schemas.microsoft.com/office/powerpoint/2010/main" val="391176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err="1"/>
              <a:t>Algemene</a:t>
            </a:r>
            <a:r>
              <a:rPr lang="en-US" dirty="0"/>
              <a:t> tip</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871330"/>
            <a:ext cx="11041200" cy="3903232"/>
          </a:xfrm>
        </p:spPr>
        <p:txBody>
          <a:bodyPr/>
          <a:lstStyle/>
          <a:p>
            <a:pPr marL="0" indent="0" algn="ctr">
              <a:buNone/>
            </a:pPr>
            <a:r>
              <a:rPr lang="nl-BE" sz="3600" b="1" dirty="0">
                <a:solidFill>
                  <a:srgbClr val="FFC000"/>
                </a:solidFill>
              </a:rPr>
              <a:t>GELOOF ERIN DAT JE JE GEDRAG KAN VERANDEREN! </a:t>
            </a:r>
          </a:p>
          <a:p>
            <a:pPr marL="0" indent="0" algn="ctr">
              <a:buNone/>
            </a:pPr>
            <a:r>
              <a:rPr lang="nl-BE" sz="2800" dirty="0">
                <a:solidFill>
                  <a:schemeClr val="tx1"/>
                </a:solidFill>
              </a:rPr>
              <a:t>Jij </a:t>
            </a:r>
            <a:r>
              <a:rPr lang="nl-BE" sz="2800" b="1" dirty="0">
                <a:solidFill>
                  <a:schemeClr val="tx1"/>
                </a:solidFill>
              </a:rPr>
              <a:t>bént</a:t>
            </a:r>
            <a:r>
              <a:rPr lang="nl-BE" sz="2800" dirty="0">
                <a:solidFill>
                  <a:schemeClr val="tx1"/>
                </a:solidFill>
              </a:rPr>
              <a:t> geen uitsteller, maar </a:t>
            </a:r>
            <a:r>
              <a:rPr lang="nl-BE" sz="2800" b="1" dirty="0">
                <a:solidFill>
                  <a:schemeClr val="tx1"/>
                </a:solidFill>
              </a:rPr>
              <a:t>je stelt (soms) uitstelgedrag.</a:t>
            </a:r>
          </a:p>
          <a:p>
            <a:pPr marL="0" indent="0" algn="ctr">
              <a:buNone/>
            </a:pPr>
            <a:endParaRPr lang="nl-BE" b="1" dirty="0">
              <a:solidFill>
                <a:schemeClr val="tx1"/>
              </a:solidFill>
            </a:endParaRPr>
          </a:p>
          <a:p>
            <a:pPr marL="0" indent="0" algn="ctr">
              <a:buNone/>
            </a:pPr>
            <a:endParaRPr lang="nl-BE" b="1" dirty="0">
              <a:solidFill>
                <a:schemeClr val="tx1"/>
              </a:solidFill>
            </a:endParaRPr>
          </a:p>
          <a:p>
            <a:pPr marL="0" indent="0" algn="ctr">
              <a:buNone/>
            </a:pPr>
            <a:r>
              <a:rPr lang="nl-BE" b="1" dirty="0">
                <a:solidFill>
                  <a:schemeClr val="tx1"/>
                </a:solidFill>
              </a:rPr>
              <a:t>Gedrag kan je veranderen.</a:t>
            </a:r>
            <a:br>
              <a:rPr lang="nl-BE" b="1" dirty="0">
                <a:solidFill>
                  <a:schemeClr val="tx1"/>
                </a:solidFill>
              </a:rPr>
            </a:br>
            <a:r>
              <a:rPr lang="nl-BE" b="1" dirty="0">
                <a:solidFill>
                  <a:schemeClr val="tx1"/>
                </a:solidFill>
              </a:rPr>
              <a:t>(Het kost alleen moeite.) </a:t>
            </a:r>
            <a:endParaRPr lang="nl-BE" sz="2800" b="1" dirty="0">
              <a:solidFill>
                <a:schemeClr val="tx1"/>
              </a:solidFill>
            </a:endParaRPr>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4</a:t>
            </a:fld>
            <a:endParaRPr lang="nl-NL"/>
          </a:p>
        </p:txBody>
      </p:sp>
      <p:sp>
        <p:nvSpPr>
          <p:cNvPr id="5" name="Pijl: omlaag 4">
            <a:extLst>
              <a:ext uri="{FF2B5EF4-FFF2-40B4-BE49-F238E27FC236}">
                <a16:creationId xmlns:a16="http://schemas.microsoft.com/office/drawing/2014/main" id="{39039FD2-E3D2-4A40-B40C-ACB72EE2C4A4}"/>
              </a:ext>
            </a:extLst>
          </p:cNvPr>
          <p:cNvSpPr/>
          <p:nvPr/>
        </p:nvSpPr>
        <p:spPr>
          <a:xfrm>
            <a:off x="6096000" y="3507716"/>
            <a:ext cx="606056" cy="903767"/>
          </a:xfrm>
          <a:prstGeom prst="downArrow">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1006679F-B565-45CE-A5CF-D62FD9CCC504}"/>
              </a:ext>
            </a:extLst>
          </p:cNvPr>
          <p:cNvPicPr>
            <a:picLocks noChangeAspect="1"/>
          </p:cNvPicPr>
          <p:nvPr/>
        </p:nvPicPr>
        <p:blipFill>
          <a:blip r:embed="rId2"/>
          <a:stretch>
            <a:fillRect/>
          </a:stretch>
        </p:blipFill>
        <p:spPr>
          <a:xfrm>
            <a:off x="9156284" y="3550695"/>
            <a:ext cx="1497537" cy="1448168"/>
          </a:xfrm>
          <a:prstGeom prst="rect">
            <a:avLst/>
          </a:prstGeom>
        </p:spPr>
      </p:pic>
    </p:spTree>
    <p:extLst>
      <p:ext uri="{BB962C8B-B14F-4D97-AF65-F5344CB8AC3E}">
        <p14:creationId xmlns:p14="http://schemas.microsoft.com/office/powerpoint/2010/main" val="194552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38619-F8D2-4AE8-8F84-0B19E208891C}"/>
              </a:ext>
            </a:extLst>
          </p:cNvPr>
          <p:cNvSpPr>
            <a:spLocks noGrp="1"/>
          </p:cNvSpPr>
          <p:nvPr>
            <p:ph type="title"/>
          </p:nvPr>
        </p:nvSpPr>
        <p:spPr/>
        <p:txBody>
          <a:bodyPr/>
          <a:lstStyle/>
          <a:p>
            <a:r>
              <a:rPr lang="en-US" dirty="0" err="1"/>
              <a:t>Algemene</a:t>
            </a:r>
            <a:r>
              <a:rPr lang="en-US" dirty="0"/>
              <a:t> tip: PLANVIS</a:t>
            </a:r>
            <a:endParaRPr lang="nl-BE" dirty="0"/>
          </a:p>
        </p:txBody>
      </p:sp>
      <p:sp>
        <p:nvSpPr>
          <p:cNvPr id="4" name="Tijdelijke aanduiding voor dianummer 3">
            <a:extLst>
              <a:ext uri="{FF2B5EF4-FFF2-40B4-BE49-F238E27FC236}">
                <a16:creationId xmlns:a16="http://schemas.microsoft.com/office/drawing/2014/main" id="{FED27C15-30B2-4A04-8555-3822B6D396B5}"/>
              </a:ext>
            </a:extLst>
          </p:cNvPr>
          <p:cNvSpPr>
            <a:spLocks noGrp="1"/>
          </p:cNvSpPr>
          <p:nvPr>
            <p:ph type="sldNum" sz="quarter" idx="12"/>
          </p:nvPr>
        </p:nvSpPr>
        <p:spPr/>
        <p:txBody>
          <a:bodyPr/>
          <a:lstStyle/>
          <a:p>
            <a:fld id="{0A297500-7527-634B-90F4-69D0994C32B4}" type="slidenum">
              <a:rPr lang="nl-NL" smtClean="0"/>
              <a:t>5</a:t>
            </a:fld>
            <a:endParaRPr lang="nl-NL"/>
          </a:p>
        </p:txBody>
      </p:sp>
      <p:pic>
        <p:nvPicPr>
          <p:cNvPr id="5" name="Afbeelding 4">
            <a:extLst>
              <a:ext uri="{FF2B5EF4-FFF2-40B4-BE49-F238E27FC236}">
                <a16:creationId xmlns:a16="http://schemas.microsoft.com/office/drawing/2014/main" id="{15736DCA-CC5E-4E58-9932-01B8F7F2D97D}"/>
              </a:ext>
            </a:extLst>
          </p:cNvPr>
          <p:cNvPicPr>
            <a:picLocks noChangeAspect="1"/>
          </p:cNvPicPr>
          <p:nvPr/>
        </p:nvPicPr>
        <p:blipFill rotWithShape="1">
          <a:blip r:embed="rId2"/>
          <a:srcRect l="65142" t="29346" b="45116"/>
          <a:stretch/>
        </p:blipFill>
        <p:spPr>
          <a:xfrm flipH="1">
            <a:off x="531495" y="2209886"/>
            <a:ext cx="3327991" cy="2438227"/>
          </a:xfrm>
          <a:prstGeom prst="rect">
            <a:avLst/>
          </a:prstGeom>
        </p:spPr>
      </p:pic>
      <p:pic>
        <p:nvPicPr>
          <p:cNvPr id="7" name="Tijdelijke aanduiding voor inhoud 6" descr="Gloeilamp en potlood silhouet">
            <a:extLst>
              <a:ext uri="{FF2B5EF4-FFF2-40B4-BE49-F238E27FC236}">
                <a16:creationId xmlns:a16="http://schemas.microsoft.com/office/drawing/2014/main" id="{85032098-35E8-457F-A58B-AB4981AC1D67}"/>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3602599" y="1702476"/>
            <a:ext cx="914400" cy="914400"/>
          </a:xfrm>
        </p:spPr>
      </p:pic>
      <p:sp>
        <p:nvSpPr>
          <p:cNvPr id="8" name="Tekstvak 7">
            <a:extLst>
              <a:ext uri="{FF2B5EF4-FFF2-40B4-BE49-F238E27FC236}">
                <a16:creationId xmlns:a16="http://schemas.microsoft.com/office/drawing/2014/main" id="{EC5EF9BB-BA87-4ACE-839F-959A62E22668}"/>
              </a:ext>
            </a:extLst>
          </p:cNvPr>
          <p:cNvSpPr txBox="1"/>
          <p:nvPr/>
        </p:nvSpPr>
        <p:spPr>
          <a:xfrm>
            <a:off x="5174512" y="1629734"/>
            <a:ext cx="7357730" cy="3970318"/>
          </a:xfrm>
          <a:prstGeom prst="rect">
            <a:avLst/>
          </a:prstGeom>
          <a:noFill/>
        </p:spPr>
        <p:txBody>
          <a:bodyPr wrap="square" rtlCol="0">
            <a:spAutoFit/>
          </a:bodyPr>
          <a:lstStyle/>
          <a:p>
            <a:r>
              <a:rPr lang="en-US" sz="2800" b="1" dirty="0">
                <a:solidFill>
                  <a:srgbClr val="1D8DB0"/>
                </a:solidFill>
                <a:latin typeface="Arial" panose="020B0604020202020204" pitchFamily="34" charset="0"/>
                <a:cs typeface="Arial" panose="020B0604020202020204" pitchFamily="34" charset="0"/>
              </a:rPr>
              <a:t>PLANVIS DUIKT NOOIT MIS! </a:t>
            </a:r>
          </a:p>
          <a:p>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PLAN</a:t>
            </a: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V</a:t>
            </a:r>
            <a:r>
              <a:rPr lang="en-US" sz="2800" b="1" dirty="0" err="1">
                <a:solidFill>
                  <a:srgbClr val="5DBDB1"/>
                </a:solidFill>
                <a:latin typeface="Arial" panose="020B0604020202020204" pitchFamily="34" charset="0"/>
                <a:cs typeface="Arial" panose="020B0604020202020204" pitchFamily="34" charset="0"/>
              </a:rPr>
              <a:t>isualiseer</a:t>
            </a:r>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I</a:t>
            </a:r>
            <a:r>
              <a:rPr lang="en-US" sz="2800" b="1" dirty="0" err="1">
                <a:solidFill>
                  <a:srgbClr val="5DBDB1"/>
                </a:solidFill>
                <a:latin typeface="Arial" panose="020B0604020202020204" pitchFamily="34" charset="0"/>
                <a:cs typeface="Arial" panose="020B0604020202020204" pitchFamily="34" charset="0"/>
              </a:rPr>
              <a:t>soleer</a:t>
            </a:r>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S</a:t>
            </a:r>
            <a:r>
              <a:rPr lang="en-US" sz="2800" b="1" dirty="0" err="1">
                <a:solidFill>
                  <a:srgbClr val="5DBDB1"/>
                </a:solidFill>
                <a:latin typeface="Arial" panose="020B0604020202020204" pitchFamily="34" charset="0"/>
                <a:cs typeface="Arial" panose="020B0604020202020204" pitchFamily="34" charset="0"/>
              </a:rPr>
              <a:t>uccesjes</a:t>
            </a:r>
            <a:r>
              <a:rPr lang="en-US" sz="2800" b="1" dirty="0">
                <a:solidFill>
                  <a:srgbClr val="5DBDB1"/>
                </a:solidFill>
                <a:latin typeface="Arial" panose="020B0604020202020204" pitchFamily="34" charset="0"/>
                <a:cs typeface="Arial" panose="020B0604020202020204" pitchFamily="34" charset="0"/>
              </a:rPr>
              <a:t> </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D</a:t>
            </a:r>
            <a:r>
              <a:rPr lang="en-US" sz="2800" b="1" dirty="0">
                <a:solidFill>
                  <a:srgbClr val="5DBDB1"/>
                </a:solidFill>
                <a:latin typeface="Arial" panose="020B0604020202020204" pitchFamily="34" charset="0"/>
                <a:cs typeface="Arial" panose="020B0604020202020204" pitchFamily="34" charset="0"/>
              </a:rPr>
              <a:t>ruk</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N</a:t>
            </a:r>
            <a:r>
              <a:rPr lang="en-US" sz="2800" b="1" dirty="0">
                <a:solidFill>
                  <a:srgbClr val="5DBDB1"/>
                </a:solidFill>
                <a:latin typeface="Arial" panose="020B0604020202020204" pitchFamily="34" charset="0"/>
                <a:cs typeface="Arial" panose="020B0604020202020204" pitchFamily="34" charset="0"/>
              </a:rPr>
              <a:t>ee! </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M</a:t>
            </a:r>
            <a:r>
              <a:rPr lang="en-US" sz="2800" b="1" dirty="0">
                <a:solidFill>
                  <a:srgbClr val="5DBDB1"/>
                </a:solidFill>
                <a:latin typeface="Arial" panose="020B0604020202020204" pitchFamily="34" charset="0"/>
                <a:cs typeface="Arial" panose="020B0604020202020204" pitchFamily="34" charset="0"/>
              </a:rPr>
              <a:t>erci / Mercy</a:t>
            </a:r>
          </a:p>
        </p:txBody>
      </p:sp>
    </p:spTree>
    <p:extLst>
      <p:ext uri="{BB962C8B-B14F-4D97-AF65-F5344CB8AC3E}">
        <p14:creationId xmlns:p14="http://schemas.microsoft.com/office/powerpoint/2010/main" val="175991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u="sng" dirty="0"/>
              <a:t>PLAN</a:t>
            </a:r>
            <a:r>
              <a:rPr lang="en-US" dirty="0"/>
              <a:t>VIS </a:t>
            </a:r>
            <a:r>
              <a:rPr lang="en-US" dirty="0" err="1"/>
              <a:t>Duikt</a:t>
            </a:r>
            <a:r>
              <a:rPr lang="en-US" dirty="0"/>
              <a:t> Nooit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fontScale="77500" lnSpcReduction="20000"/>
          </a:bodyPr>
          <a:lstStyle/>
          <a:p>
            <a:pPr marL="0" indent="0">
              <a:spcAft>
                <a:spcPts val="1000"/>
              </a:spcAft>
              <a:buNone/>
            </a:pPr>
            <a:r>
              <a:rPr lang="nl-BE" sz="3600" b="1" dirty="0"/>
              <a:t>1)	Plan</a:t>
            </a:r>
          </a:p>
          <a:p>
            <a:pPr>
              <a:buFont typeface="Arial" panose="020B0604020202020204" pitchFamily="34" charset="0"/>
              <a:buChar char="•"/>
            </a:pPr>
            <a:r>
              <a:rPr lang="nl-BE" sz="2900" dirty="0"/>
              <a:t>Overloop je taken en noteer wat het meest </a:t>
            </a:r>
            <a:r>
              <a:rPr lang="nl-BE" sz="2900" b="1" dirty="0"/>
              <a:t>dringend</a:t>
            </a:r>
            <a:r>
              <a:rPr lang="nl-BE" sz="2900" dirty="0"/>
              <a:t> is. </a:t>
            </a:r>
            <a:br>
              <a:rPr lang="nl-BE" sz="2900" dirty="0"/>
            </a:br>
            <a:r>
              <a:rPr lang="nl-BE" sz="2900" dirty="0"/>
              <a:t>Dit bepaalt de volgorde van je activiteiten.</a:t>
            </a:r>
            <a:br>
              <a:rPr lang="nl-BE" sz="2900" dirty="0"/>
            </a:br>
            <a:endParaRPr lang="nl-BE" sz="2900" dirty="0"/>
          </a:p>
          <a:p>
            <a:r>
              <a:rPr lang="nl-BE" sz="2900" dirty="0"/>
              <a:t>Schrijf op: </a:t>
            </a:r>
            <a:r>
              <a:rPr lang="nl-BE" sz="2900" b="1" dirty="0"/>
              <a:t>wat</a:t>
            </a:r>
            <a:r>
              <a:rPr lang="nl-BE" sz="2900" dirty="0"/>
              <a:t> je </a:t>
            </a:r>
            <a:r>
              <a:rPr lang="nl-BE" sz="2900" b="1" dirty="0"/>
              <a:t>wanneer</a:t>
            </a:r>
            <a:r>
              <a:rPr lang="nl-BE" sz="2900" dirty="0"/>
              <a:t> met </a:t>
            </a:r>
            <a:r>
              <a:rPr lang="nl-BE" sz="2900" b="1" dirty="0"/>
              <a:t>wie</a:t>
            </a:r>
            <a:r>
              <a:rPr lang="nl-BE" sz="2900" dirty="0"/>
              <a:t> en op </a:t>
            </a:r>
            <a:r>
              <a:rPr lang="nl-BE" sz="2900" b="1" dirty="0"/>
              <a:t>welke manier </a:t>
            </a:r>
            <a:r>
              <a:rPr lang="nl-BE" sz="2900" dirty="0"/>
              <a:t>gaat doen, </a:t>
            </a:r>
            <a:br>
              <a:rPr lang="nl-BE" sz="2900" dirty="0"/>
            </a:br>
            <a:r>
              <a:rPr lang="nl-BE" sz="2900" dirty="0"/>
              <a:t>welke deadlines je hebt en hoeveel uren je denkt nodig te hebben. </a:t>
            </a:r>
            <a:br>
              <a:rPr lang="nl-BE" sz="2900" dirty="0"/>
            </a:br>
            <a:endParaRPr lang="nl-BE" sz="2900" dirty="0"/>
          </a:p>
          <a:p>
            <a:r>
              <a:rPr lang="nl-BE" sz="2900" dirty="0"/>
              <a:t>Houd je strikt aan je geplande </a:t>
            </a:r>
            <a:r>
              <a:rPr lang="nl-BE" sz="2900" b="1" dirty="0" err="1"/>
              <a:t>beginuur</a:t>
            </a:r>
            <a:r>
              <a:rPr lang="nl-BE" sz="2900" dirty="0"/>
              <a:t> en </a:t>
            </a:r>
            <a:r>
              <a:rPr lang="nl-BE" sz="2900" b="1" dirty="0"/>
              <a:t>tel af van 5 tot 1 om te starten</a:t>
            </a:r>
            <a:r>
              <a:rPr lang="nl-BE" sz="2900" dirty="0"/>
              <a:t>. </a:t>
            </a:r>
            <a:br>
              <a:rPr lang="nl-BE" sz="2900" dirty="0"/>
            </a:br>
            <a:endParaRPr lang="nl-BE" sz="2900" dirty="0"/>
          </a:p>
          <a:p>
            <a:pPr>
              <a:buFont typeface="Arial" panose="020B0604020202020204" pitchFamily="34" charset="0"/>
              <a:buChar char="•"/>
            </a:pPr>
            <a:r>
              <a:rPr lang="nl-BE" sz="2900" dirty="0"/>
              <a:t>Neem je bij moeilijke leerstof voor om er maximaal 10 minuten aan te werken </a:t>
            </a:r>
            <a:br>
              <a:rPr lang="nl-BE" sz="2900" dirty="0"/>
            </a:br>
            <a:r>
              <a:rPr lang="nl-BE" sz="2900" dirty="0"/>
              <a:t>(en eens je bezig bent, blijf je meestal langer bezig) en neem de kleinste stap.</a:t>
            </a:r>
            <a:br>
              <a:rPr lang="nl-BE" sz="2900" dirty="0"/>
            </a:br>
            <a:endParaRPr lang="nl-BE" sz="2900" dirty="0"/>
          </a:p>
          <a:p>
            <a:r>
              <a:rPr lang="nl-BE" sz="2900" dirty="0"/>
              <a:t>Gebruik hiervoor </a:t>
            </a:r>
            <a:r>
              <a:rPr lang="nl-BE" sz="2900" b="1" dirty="0"/>
              <a:t>planningstools </a:t>
            </a:r>
            <a:r>
              <a:rPr lang="nl-BE" sz="2900" dirty="0"/>
              <a:t>of </a:t>
            </a:r>
            <a:r>
              <a:rPr lang="nl-BE" sz="2900" b="1" dirty="0"/>
              <a:t>haal</a:t>
            </a:r>
            <a:r>
              <a:rPr lang="nl-BE" sz="2900" dirty="0"/>
              <a:t> </a:t>
            </a:r>
            <a:r>
              <a:rPr lang="nl-BE" sz="2900" b="1" dirty="0"/>
              <a:t>een papieren planning op bij STUVO!</a:t>
            </a:r>
            <a:br>
              <a:rPr lang="nl-BE" sz="3600" dirty="0"/>
            </a:br>
            <a:r>
              <a:rPr lang="nl-BE" sz="2600" dirty="0">
                <a:hlinkClick r:id="rId3"/>
              </a:rPr>
              <a:t>https://odisee.be/blokplanner</a:t>
            </a:r>
            <a:r>
              <a:rPr lang="nl-BE" sz="2600" dirty="0"/>
              <a:t> </a:t>
            </a:r>
            <a:br>
              <a:rPr lang="nl-BE" sz="2600" dirty="0"/>
            </a:br>
            <a:r>
              <a:rPr lang="nl-BE" sz="2600" dirty="0">
                <a:hlinkClick r:id="rId4"/>
              </a:rPr>
              <a:t>https://www.teleblok.be/plannen/de-ideale-studieplanner</a:t>
            </a:r>
            <a:r>
              <a:rPr lang="nl-BE" sz="26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6</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5"/>
          <a:srcRect l="33052" t="37364" r="49070" b="38295"/>
          <a:stretch/>
        </p:blipFill>
        <p:spPr>
          <a:xfrm>
            <a:off x="10047095" y="170120"/>
            <a:ext cx="1902009" cy="1456661"/>
          </a:xfrm>
          <a:prstGeom prst="rect">
            <a:avLst/>
          </a:prstGeom>
        </p:spPr>
      </p:pic>
    </p:spTree>
    <p:extLst>
      <p:ext uri="{BB962C8B-B14F-4D97-AF65-F5344CB8AC3E}">
        <p14:creationId xmlns:p14="http://schemas.microsoft.com/office/powerpoint/2010/main" val="4068684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B01DF2D-F2BD-4D46-9B7D-104508644971}"/>
              </a:ext>
            </a:extLst>
          </p:cNvPr>
          <p:cNvSpPr>
            <a:spLocks noGrp="1"/>
          </p:cNvSpPr>
          <p:nvPr>
            <p:ph type="sldNum" sz="quarter" idx="12"/>
          </p:nvPr>
        </p:nvSpPr>
        <p:spPr/>
        <p:txBody>
          <a:bodyPr/>
          <a:lstStyle/>
          <a:p>
            <a:fld id="{0A297500-7527-634B-90F4-69D0994C32B4}" type="slidenum">
              <a:rPr lang="nl-NL" smtClean="0"/>
              <a:t>7</a:t>
            </a:fld>
            <a:endParaRPr lang="nl-NL"/>
          </a:p>
        </p:txBody>
      </p:sp>
      <p:graphicFrame>
        <p:nvGraphicFramePr>
          <p:cNvPr id="5" name="Tijdelijke aanduiding voor inhoud 4">
            <a:extLst>
              <a:ext uri="{FF2B5EF4-FFF2-40B4-BE49-F238E27FC236}">
                <a16:creationId xmlns:a16="http://schemas.microsoft.com/office/drawing/2014/main" id="{C5CD6816-81F4-4349-B185-56CE89D954FD}"/>
              </a:ext>
            </a:extLst>
          </p:cNvPr>
          <p:cNvGraphicFramePr>
            <a:graphicFrameLocks noGrp="1" noChangeAspect="1"/>
          </p:cNvGraphicFramePr>
          <p:nvPr>
            <p:ph idx="1"/>
            <p:extLst>
              <p:ext uri="{D42A27DB-BD31-4B8C-83A1-F6EECF244321}">
                <p14:modId xmlns:p14="http://schemas.microsoft.com/office/powerpoint/2010/main" val="1245793740"/>
              </p:ext>
            </p:extLst>
          </p:nvPr>
        </p:nvGraphicFramePr>
        <p:xfrm>
          <a:off x="531495" y="191666"/>
          <a:ext cx="4342532" cy="6057563"/>
        </p:xfrm>
        <a:graphic>
          <a:graphicData uri="http://schemas.openxmlformats.org/presentationml/2006/ole">
            <mc:AlternateContent xmlns:mc="http://schemas.openxmlformats.org/markup-compatibility/2006">
              <mc:Choice xmlns:v="urn:schemas-microsoft-com:vml" Requires="v">
                <p:oleObj spid="_x0000_s1106" name="Acrobat Document" r:id="rId3" imgW="5613313" imgH="7829342" progId="AcroExch.Document.DC">
                  <p:embed/>
                </p:oleObj>
              </mc:Choice>
              <mc:Fallback>
                <p:oleObj name="Acrobat Document" r:id="rId3" imgW="5613313" imgH="7829342" progId="AcroExch.Document.DC">
                  <p:embed/>
                  <p:pic>
                    <p:nvPicPr>
                      <p:cNvPr id="5" name="Tijdelijke aanduiding voor inhoud 4">
                        <a:extLst>
                          <a:ext uri="{FF2B5EF4-FFF2-40B4-BE49-F238E27FC236}">
                            <a16:creationId xmlns:a16="http://schemas.microsoft.com/office/drawing/2014/main" id="{C5CD6816-81F4-4349-B185-56CE89D954FD}"/>
                          </a:ext>
                        </a:extLst>
                      </p:cNvPr>
                      <p:cNvPicPr/>
                      <p:nvPr/>
                    </p:nvPicPr>
                    <p:blipFill>
                      <a:blip r:embed="rId4"/>
                      <a:stretch>
                        <a:fillRect/>
                      </a:stretch>
                    </p:blipFill>
                    <p:spPr>
                      <a:xfrm>
                        <a:off x="531495" y="191666"/>
                        <a:ext cx="4342532" cy="605756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38290A70-095D-4718-ADAE-A988851313F3}"/>
              </a:ext>
            </a:extLst>
          </p:cNvPr>
          <p:cNvGraphicFramePr>
            <a:graphicFrameLocks noChangeAspect="1"/>
          </p:cNvGraphicFramePr>
          <p:nvPr>
            <p:extLst>
              <p:ext uri="{D42A27DB-BD31-4B8C-83A1-F6EECF244321}">
                <p14:modId xmlns:p14="http://schemas.microsoft.com/office/powerpoint/2010/main" val="2767909850"/>
              </p:ext>
            </p:extLst>
          </p:nvPr>
        </p:nvGraphicFramePr>
        <p:xfrm>
          <a:off x="6253295" y="230895"/>
          <a:ext cx="4026457" cy="6018334"/>
        </p:xfrm>
        <a:graphic>
          <a:graphicData uri="http://schemas.openxmlformats.org/presentationml/2006/ole">
            <mc:AlternateContent xmlns:mc="http://schemas.openxmlformats.org/markup-compatibility/2006">
              <mc:Choice xmlns:v="urn:schemas-microsoft-com:vml" Requires="v">
                <p:oleObj spid="_x0000_s1107" name="Acrobat Document" r:id="rId5" imgW="3777856" imgH="5346331" progId="AcroExch.Document.DC">
                  <p:embed/>
                </p:oleObj>
              </mc:Choice>
              <mc:Fallback>
                <p:oleObj name="Acrobat Document" r:id="rId5" imgW="3777856" imgH="5346331" progId="AcroExch.Document.DC">
                  <p:embed/>
                  <p:pic>
                    <p:nvPicPr>
                      <p:cNvPr id="6" name="Object 5">
                        <a:extLst>
                          <a:ext uri="{FF2B5EF4-FFF2-40B4-BE49-F238E27FC236}">
                            <a16:creationId xmlns:a16="http://schemas.microsoft.com/office/drawing/2014/main" id="{38290A70-095D-4718-ADAE-A988851313F3}"/>
                          </a:ext>
                        </a:extLst>
                      </p:cNvPr>
                      <p:cNvPicPr/>
                      <p:nvPr/>
                    </p:nvPicPr>
                    <p:blipFill>
                      <a:blip r:embed="rId6"/>
                      <a:stretch>
                        <a:fillRect/>
                      </a:stretch>
                    </p:blipFill>
                    <p:spPr>
                      <a:xfrm>
                        <a:off x="6253295" y="230895"/>
                        <a:ext cx="4026457" cy="6018334"/>
                      </a:xfrm>
                      <a:prstGeom prst="rect">
                        <a:avLst/>
                      </a:prstGeom>
                    </p:spPr>
                  </p:pic>
                </p:oleObj>
              </mc:Fallback>
            </mc:AlternateContent>
          </a:graphicData>
        </a:graphic>
      </p:graphicFrame>
    </p:spTree>
    <p:extLst>
      <p:ext uri="{BB962C8B-B14F-4D97-AF65-F5344CB8AC3E}">
        <p14:creationId xmlns:p14="http://schemas.microsoft.com/office/powerpoint/2010/main" val="825365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a:t>
            </a:r>
            <a:r>
              <a:rPr lang="en-US" u="sng" dirty="0"/>
              <a:t>V</a:t>
            </a:r>
            <a:r>
              <a:rPr lang="en-US" dirty="0"/>
              <a:t>IS </a:t>
            </a:r>
            <a:r>
              <a:rPr lang="en-US" dirty="0" err="1"/>
              <a:t>Duikt</a:t>
            </a:r>
            <a:r>
              <a:rPr lang="en-US" dirty="0"/>
              <a:t> Nooit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a:bodyPr>
          <a:lstStyle/>
          <a:p>
            <a:pPr marL="0" indent="0">
              <a:spcAft>
                <a:spcPts val="1000"/>
              </a:spcAft>
              <a:buNone/>
            </a:pPr>
            <a:r>
              <a:rPr lang="nl-BE" sz="3600" b="1" dirty="0"/>
              <a:t>2)	Visualiseer </a:t>
            </a:r>
          </a:p>
          <a:p>
            <a:pPr>
              <a:buFont typeface="Arial" panose="020B0604020202020204" pitchFamily="34" charset="0"/>
              <a:buChar char="•"/>
            </a:pPr>
            <a:r>
              <a:rPr lang="nl-BE" sz="2900" dirty="0"/>
              <a:t>bij het plannen…</a:t>
            </a:r>
          </a:p>
          <a:p>
            <a:pPr>
              <a:buFont typeface="Arial" panose="020B0604020202020204" pitchFamily="34" charset="0"/>
              <a:buChar char="•"/>
            </a:pPr>
            <a:r>
              <a:rPr lang="nl-BE" sz="2900" dirty="0"/>
              <a:t>maar ook bij het studeren!</a:t>
            </a:r>
            <a:br>
              <a:rPr lang="nl-BE" sz="2900" dirty="0"/>
            </a:br>
            <a:br>
              <a:rPr lang="nl-BE" sz="2900" dirty="0"/>
            </a:br>
            <a:br>
              <a:rPr lang="nl-BE" sz="2900" dirty="0"/>
            </a:br>
            <a:br>
              <a:rPr lang="nl-BE" sz="2900" dirty="0"/>
            </a:br>
            <a:br>
              <a:rPr lang="nl-BE" sz="2900" dirty="0"/>
            </a:br>
            <a:br>
              <a:rPr lang="nl-BE" sz="29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8</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pic>
        <p:nvPicPr>
          <p:cNvPr id="7" name="Afbeelding 6">
            <a:extLst>
              <a:ext uri="{FF2B5EF4-FFF2-40B4-BE49-F238E27FC236}">
                <a16:creationId xmlns:a16="http://schemas.microsoft.com/office/drawing/2014/main" id="{68A914E8-E8C9-4887-B0AC-91F769FBFAD3}"/>
              </a:ext>
            </a:extLst>
          </p:cNvPr>
          <p:cNvPicPr>
            <a:picLocks noChangeAspect="1"/>
          </p:cNvPicPr>
          <p:nvPr/>
        </p:nvPicPr>
        <p:blipFill rotWithShape="1">
          <a:blip r:embed="rId4"/>
          <a:srcRect l="18053" t="19380" r="15581" b="12558"/>
          <a:stretch/>
        </p:blipFill>
        <p:spPr>
          <a:xfrm>
            <a:off x="5899179" y="1836876"/>
            <a:ext cx="6049925" cy="3490036"/>
          </a:xfrm>
          <a:prstGeom prst="rect">
            <a:avLst/>
          </a:prstGeom>
        </p:spPr>
      </p:pic>
      <p:pic>
        <p:nvPicPr>
          <p:cNvPr id="8" name="Afbeelding 7">
            <a:extLst>
              <a:ext uri="{FF2B5EF4-FFF2-40B4-BE49-F238E27FC236}">
                <a16:creationId xmlns:a16="http://schemas.microsoft.com/office/drawing/2014/main" id="{7081B2C8-C4B7-4EC5-85FC-2DD416DA6009}"/>
              </a:ext>
            </a:extLst>
          </p:cNvPr>
          <p:cNvPicPr>
            <a:picLocks noChangeAspect="1"/>
          </p:cNvPicPr>
          <p:nvPr/>
        </p:nvPicPr>
        <p:blipFill>
          <a:blip r:embed="rId5"/>
          <a:stretch>
            <a:fillRect/>
          </a:stretch>
        </p:blipFill>
        <p:spPr>
          <a:xfrm>
            <a:off x="1173685" y="3382159"/>
            <a:ext cx="3770454" cy="2827841"/>
          </a:xfrm>
          <a:prstGeom prst="rect">
            <a:avLst/>
          </a:prstGeom>
        </p:spPr>
      </p:pic>
    </p:spTree>
    <p:extLst>
      <p:ext uri="{BB962C8B-B14F-4D97-AF65-F5344CB8AC3E}">
        <p14:creationId xmlns:p14="http://schemas.microsoft.com/office/powerpoint/2010/main" val="266864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PLANV</a:t>
            </a:r>
            <a:r>
              <a:rPr lang="en-US" u="sng" dirty="0"/>
              <a:t>I</a:t>
            </a:r>
            <a:r>
              <a:rPr lang="en-US" dirty="0"/>
              <a:t>S </a:t>
            </a:r>
            <a:r>
              <a:rPr lang="en-US" dirty="0" err="1"/>
              <a:t>Duikt</a:t>
            </a:r>
            <a:r>
              <a:rPr lang="en-US" dirty="0"/>
              <a:t> Nooit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a:bodyPr>
          <a:lstStyle/>
          <a:p>
            <a:pPr marL="0" indent="0">
              <a:spcAft>
                <a:spcPts val="1000"/>
              </a:spcAft>
              <a:buNone/>
            </a:pPr>
            <a:r>
              <a:rPr lang="nl-BE" sz="3600" b="1" dirty="0"/>
              <a:t>3)	Isoleer</a:t>
            </a:r>
          </a:p>
          <a:p>
            <a:pPr>
              <a:buFont typeface="Arial" panose="020B0604020202020204" pitchFamily="34" charset="0"/>
              <a:buChar char="•"/>
            </a:pPr>
            <a:r>
              <a:rPr lang="nl-BE" sz="2900" dirty="0"/>
              <a:t>Maak een lijst van jouw obstakels en verleiders… </a:t>
            </a:r>
          </a:p>
          <a:p>
            <a:pPr>
              <a:buFont typeface="Arial" panose="020B0604020202020204" pitchFamily="34" charset="0"/>
              <a:buChar char="•"/>
            </a:pPr>
            <a:r>
              <a:rPr lang="nl-BE" sz="2900" dirty="0"/>
              <a:t>Schakel ze uit!</a:t>
            </a:r>
            <a:br>
              <a:rPr lang="nl-BE" sz="2900" dirty="0"/>
            </a:br>
            <a:r>
              <a:rPr lang="nl-BE" sz="2000" dirty="0"/>
              <a:t>Vb. geef je gsm aan je mama, </a:t>
            </a:r>
            <a:br>
              <a:rPr lang="nl-BE" sz="2000" dirty="0"/>
            </a:br>
            <a:r>
              <a:rPr lang="nl-BE" sz="2000" dirty="0"/>
              <a:t>zet je toestellen op vliegtuigstand, </a:t>
            </a:r>
            <a:br>
              <a:rPr lang="nl-BE" sz="2000" dirty="0"/>
            </a:br>
            <a:r>
              <a:rPr lang="nl-BE" sz="2000" dirty="0"/>
              <a:t>zet ieder uur een alarm en dan mag je vijf minuten op je gsm,…</a:t>
            </a:r>
            <a:br>
              <a:rPr lang="nl-BE" sz="29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9</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pic>
        <p:nvPicPr>
          <p:cNvPr id="5" name="Afbeelding 4">
            <a:extLst>
              <a:ext uri="{FF2B5EF4-FFF2-40B4-BE49-F238E27FC236}">
                <a16:creationId xmlns:a16="http://schemas.microsoft.com/office/drawing/2014/main" id="{85C78FF5-223A-4977-9A7F-4FB4CAEE2976}"/>
              </a:ext>
            </a:extLst>
          </p:cNvPr>
          <p:cNvPicPr>
            <a:picLocks noChangeAspect="1"/>
          </p:cNvPicPr>
          <p:nvPr/>
        </p:nvPicPr>
        <p:blipFill>
          <a:blip r:embed="rId4"/>
          <a:stretch>
            <a:fillRect/>
          </a:stretch>
        </p:blipFill>
        <p:spPr>
          <a:xfrm>
            <a:off x="8648305" y="3269512"/>
            <a:ext cx="1884242" cy="2668772"/>
          </a:xfrm>
          <a:prstGeom prst="rect">
            <a:avLst/>
          </a:prstGeom>
        </p:spPr>
      </p:pic>
    </p:spTree>
    <p:extLst>
      <p:ext uri="{BB962C8B-B14F-4D97-AF65-F5344CB8AC3E}">
        <p14:creationId xmlns:p14="http://schemas.microsoft.com/office/powerpoint/2010/main" val="365808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PLANVI</a:t>
            </a:r>
            <a:r>
              <a:rPr lang="en-US" u="sng" dirty="0"/>
              <a:t>S</a:t>
            </a:r>
            <a:r>
              <a:rPr lang="en-US" dirty="0"/>
              <a:t> </a:t>
            </a:r>
            <a:r>
              <a:rPr lang="en-US" dirty="0" err="1"/>
              <a:t>Duikt</a:t>
            </a:r>
            <a:r>
              <a:rPr lang="en-US" dirty="0"/>
              <a:t> Nooit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85104" cy="4795284"/>
          </a:xfrm>
        </p:spPr>
        <p:txBody>
          <a:bodyPr>
            <a:normAutofit/>
          </a:bodyPr>
          <a:lstStyle/>
          <a:p>
            <a:pPr marL="0" indent="0">
              <a:spcAft>
                <a:spcPts val="1000"/>
              </a:spcAft>
              <a:buNone/>
            </a:pPr>
            <a:r>
              <a:rPr lang="nl-BE" sz="3600" b="1" dirty="0"/>
              <a:t>4)	Succesjes</a:t>
            </a:r>
          </a:p>
          <a:p>
            <a:pPr marL="0" indent="0">
              <a:lnSpc>
                <a:spcPct val="120000"/>
              </a:lnSpc>
              <a:buNone/>
            </a:pPr>
            <a:r>
              <a:rPr lang="nl-BE" sz="2400" dirty="0"/>
              <a:t>Als je even niet meer in jezelf gelooft: maak een lijst van je eerdere </a:t>
            </a:r>
            <a:r>
              <a:rPr lang="nl-BE" sz="2400" b="1" dirty="0"/>
              <a:t>successen</a:t>
            </a:r>
            <a:r>
              <a:rPr lang="nl-BE" sz="2400" dirty="0"/>
              <a:t> en put hier moed uit voor je toekomstig studeergedrag.</a:t>
            </a:r>
          </a:p>
          <a:p>
            <a:pPr marL="0" indent="0">
              <a:buNone/>
            </a:pPr>
            <a:r>
              <a:rPr lang="nl-BE" sz="2000" dirty="0"/>
              <a:t>Vb. Ik heb wél discipline om te trainen voor atletiek en doe het goed in de competitie,</a:t>
            </a:r>
            <a:br>
              <a:rPr lang="nl-BE" sz="2000" dirty="0"/>
            </a:br>
            <a:r>
              <a:rPr lang="nl-BE" sz="2000" dirty="0"/>
              <a:t>voor de jeugdbeweging heb ik een toneelstuk in elkaar gestoken en de opvoering was een succes. </a:t>
            </a:r>
            <a:br>
              <a:rPr lang="nl-BE" sz="2000" dirty="0"/>
            </a:br>
            <a:r>
              <a:rPr lang="nl-BE" sz="2000" dirty="0"/>
              <a:t>Ik heb mijn diploma secundair behaald, met extra moeite kan ik ook dat in hoger onderwijs halen…</a:t>
            </a:r>
          </a:p>
          <a:p>
            <a:pPr marL="0" indent="0">
              <a:buNone/>
            </a:pPr>
            <a:br>
              <a:rPr lang="nl-BE" sz="18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10</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spTree>
    <p:extLst>
      <p:ext uri="{BB962C8B-B14F-4D97-AF65-F5344CB8AC3E}">
        <p14:creationId xmlns:p14="http://schemas.microsoft.com/office/powerpoint/2010/main" val="186156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PLANVIS </a:t>
            </a:r>
            <a:r>
              <a:rPr lang="en-US" u="sng" dirty="0" err="1"/>
              <a:t>D</a:t>
            </a:r>
            <a:r>
              <a:rPr lang="en-US" dirty="0" err="1"/>
              <a:t>uikt</a:t>
            </a:r>
            <a:r>
              <a:rPr lang="en-US" dirty="0"/>
              <a:t> Nooit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a:bodyPr>
          <a:lstStyle/>
          <a:p>
            <a:pPr marL="0" indent="0">
              <a:spcAft>
                <a:spcPts val="1000"/>
              </a:spcAft>
              <a:buNone/>
            </a:pPr>
            <a:r>
              <a:rPr lang="nl-BE" sz="3600" b="1" dirty="0"/>
              <a:t>5)	Druk</a:t>
            </a:r>
          </a:p>
          <a:p>
            <a:pPr marL="0" indent="0">
              <a:lnSpc>
                <a:spcPct val="120000"/>
              </a:lnSpc>
              <a:buNone/>
            </a:pPr>
            <a:r>
              <a:rPr lang="nl-BE" sz="2400" b="1" dirty="0"/>
              <a:t>Studeer samen</a:t>
            </a:r>
            <a:r>
              <a:rPr lang="nl-BE" sz="2400" dirty="0"/>
              <a:t> als het alleen niet lukt. </a:t>
            </a:r>
            <a:br>
              <a:rPr lang="nl-BE" sz="2400" dirty="0"/>
            </a:br>
            <a:r>
              <a:rPr lang="nl-BE" sz="2400" dirty="0"/>
              <a:t>Studeer ergens anders als het thuis of op kot niet lukt.</a:t>
            </a:r>
            <a:br>
              <a:rPr lang="nl-BE" sz="2400" dirty="0"/>
            </a:br>
            <a:r>
              <a:rPr lang="nl-BE" sz="2400" dirty="0"/>
              <a:t>Deel je dagplanning met iemand die belangrijk voor je is. </a:t>
            </a:r>
            <a:br>
              <a:rPr lang="nl-BE" sz="2400" dirty="0"/>
            </a:br>
            <a:r>
              <a:rPr lang="nl-BE" sz="2400" b="1" dirty="0"/>
              <a:t>Sociale druk </a:t>
            </a:r>
            <a:r>
              <a:rPr lang="nl-BE" sz="2400" dirty="0"/>
              <a:t>helpt als het met de juiste 	persoon is! </a:t>
            </a:r>
          </a:p>
          <a:p>
            <a:pPr marL="0" indent="0">
              <a:buNone/>
            </a:pPr>
            <a:br>
              <a:rPr lang="nl-BE" sz="18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11</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spTree>
    <p:extLst>
      <p:ext uri="{BB962C8B-B14F-4D97-AF65-F5344CB8AC3E}">
        <p14:creationId xmlns:p14="http://schemas.microsoft.com/office/powerpoint/2010/main" val="97686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PLANVIS </a:t>
            </a:r>
            <a:r>
              <a:rPr lang="en-US" dirty="0" err="1"/>
              <a:t>Duikt</a:t>
            </a:r>
            <a:r>
              <a:rPr lang="en-US" dirty="0"/>
              <a:t> </a:t>
            </a:r>
            <a:r>
              <a:rPr lang="en-US" u="sng" dirty="0"/>
              <a:t>N</a:t>
            </a:r>
            <a:r>
              <a:rPr lang="en-US" dirty="0"/>
              <a:t>ooit Mis!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a:bodyPr>
          <a:lstStyle/>
          <a:p>
            <a:pPr marL="0" indent="0">
              <a:spcAft>
                <a:spcPts val="1000"/>
              </a:spcAft>
              <a:buNone/>
            </a:pPr>
            <a:r>
              <a:rPr lang="nl-BE" sz="3600" b="1" dirty="0"/>
              <a:t>6)	Nee! </a:t>
            </a:r>
          </a:p>
          <a:p>
            <a:pPr marL="0" indent="0">
              <a:buNone/>
            </a:pPr>
            <a:r>
              <a:rPr lang="nl-BE" sz="2400" dirty="0"/>
              <a:t>Leer </a:t>
            </a:r>
            <a:r>
              <a:rPr lang="nl-BE" sz="2400" b="1" dirty="0"/>
              <a:t>neen</a:t>
            </a:r>
            <a:r>
              <a:rPr lang="nl-BE" sz="2400" dirty="0"/>
              <a:t> te </a:t>
            </a:r>
            <a:r>
              <a:rPr lang="nl-BE" sz="2400" b="1" dirty="0"/>
              <a:t>zeggen</a:t>
            </a:r>
            <a:r>
              <a:rPr lang="nl-BE" sz="2400" dirty="0"/>
              <a:t> als je gevraagd wordt </a:t>
            </a:r>
          </a:p>
          <a:p>
            <a:pPr marL="0" indent="0">
              <a:buNone/>
            </a:pPr>
            <a:r>
              <a:rPr lang="nl-BE" sz="2400" dirty="0"/>
              <a:t>voor activiteiten die niet in je planning passen.</a:t>
            </a:r>
          </a:p>
          <a:p>
            <a:pPr marL="0" indent="0">
              <a:buNone/>
            </a:pPr>
            <a:br>
              <a:rPr lang="nl-BE" sz="18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12</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pic>
        <p:nvPicPr>
          <p:cNvPr id="5" name="Afbeelding 4">
            <a:extLst>
              <a:ext uri="{FF2B5EF4-FFF2-40B4-BE49-F238E27FC236}">
                <a16:creationId xmlns:a16="http://schemas.microsoft.com/office/drawing/2014/main" id="{95B970AF-EE0F-4321-8576-610AA308E87E}"/>
              </a:ext>
            </a:extLst>
          </p:cNvPr>
          <p:cNvPicPr>
            <a:picLocks noChangeAspect="1"/>
          </p:cNvPicPr>
          <p:nvPr/>
        </p:nvPicPr>
        <p:blipFill>
          <a:blip r:embed="rId4"/>
          <a:stretch>
            <a:fillRect/>
          </a:stretch>
        </p:blipFill>
        <p:spPr>
          <a:xfrm>
            <a:off x="4162764" y="3429000"/>
            <a:ext cx="3866472" cy="2579170"/>
          </a:xfrm>
          <a:prstGeom prst="rect">
            <a:avLst/>
          </a:prstGeom>
        </p:spPr>
      </p:pic>
    </p:spTree>
    <p:extLst>
      <p:ext uri="{BB962C8B-B14F-4D97-AF65-F5344CB8AC3E}">
        <p14:creationId xmlns:p14="http://schemas.microsoft.com/office/powerpoint/2010/main" val="3584582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C273CF-09A0-4D18-8771-6B16BABF8BFF}"/>
              </a:ext>
            </a:extLst>
          </p:cNvPr>
          <p:cNvSpPr>
            <a:spLocks noGrp="1"/>
          </p:cNvSpPr>
          <p:nvPr>
            <p:ph type="title"/>
          </p:nvPr>
        </p:nvSpPr>
        <p:spPr/>
        <p:txBody>
          <a:bodyPr/>
          <a:lstStyle/>
          <a:p>
            <a:r>
              <a:rPr lang="en-US" dirty="0"/>
              <a:t>PLANVIS </a:t>
            </a:r>
            <a:r>
              <a:rPr lang="en-US" dirty="0" err="1"/>
              <a:t>Duikt</a:t>
            </a:r>
            <a:r>
              <a:rPr lang="en-US" dirty="0"/>
              <a:t> Nooit </a:t>
            </a:r>
            <a:r>
              <a:rPr lang="en-US" u="sng" dirty="0"/>
              <a:t>M</a:t>
            </a:r>
            <a:r>
              <a:rPr lang="en-US" dirty="0"/>
              <a:t>is!</a:t>
            </a:r>
            <a:endParaRPr lang="nl-BE" dirty="0"/>
          </a:p>
        </p:txBody>
      </p:sp>
      <p:sp>
        <p:nvSpPr>
          <p:cNvPr id="3" name="Tijdelijke aanduiding voor inhoud 2">
            <a:extLst>
              <a:ext uri="{FF2B5EF4-FFF2-40B4-BE49-F238E27FC236}">
                <a16:creationId xmlns:a16="http://schemas.microsoft.com/office/drawing/2014/main" id="{1357629D-8C57-4F1C-81FF-7184C6A5D3F4}"/>
              </a:ext>
            </a:extLst>
          </p:cNvPr>
          <p:cNvSpPr>
            <a:spLocks noGrp="1"/>
          </p:cNvSpPr>
          <p:nvPr>
            <p:ph idx="1"/>
          </p:nvPr>
        </p:nvSpPr>
        <p:spPr>
          <a:xfrm>
            <a:off x="864000" y="1531088"/>
            <a:ext cx="11041200" cy="4795284"/>
          </a:xfrm>
        </p:spPr>
        <p:txBody>
          <a:bodyPr>
            <a:normAutofit/>
          </a:bodyPr>
          <a:lstStyle/>
          <a:p>
            <a:pPr marL="0" indent="0">
              <a:spcAft>
                <a:spcPts val="1000"/>
              </a:spcAft>
              <a:buNone/>
            </a:pPr>
            <a:r>
              <a:rPr lang="nl-BE" sz="3600" b="1" dirty="0"/>
              <a:t>7)	Merci / </a:t>
            </a:r>
            <a:r>
              <a:rPr lang="nl-BE" sz="3600" b="1" dirty="0" err="1"/>
              <a:t>Mercy</a:t>
            </a:r>
            <a:endParaRPr lang="nl-BE" sz="3600" b="1" dirty="0"/>
          </a:p>
          <a:p>
            <a:pPr marL="0" indent="0">
              <a:buNone/>
            </a:pPr>
            <a:r>
              <a:rPr lang="nl-BE" sz="2400" dirty="0"/>
              <a:t>Beloon jezelf als je goed hebt gewerkt! </a:t>
            </a:r>
          </a:p>
          <a:p>
            <a:pPr marL="0" indent="0">
              <a:buNone/>
            </a:pPr>
            <a:r>
              <a:rPr lang="nl-BE" sz="2000" dirty="0"/>
              <a:t>Vb. één aflevering van je lievelingsserie, een koffie met een vriend(in),</a:t>
            </a:r>
          </a:p>
          <a:p>
            <a:pPr marL="0" indent="0">
              <a:buNone/>
            </a:pPr>
            <a:r>
              <a:rPr lang="nl-BE" sz="2000" dirty="0"/>
              <a:t>een wandelingetje met je hond,… </a:t>
            </a:r>
            <a:br>
              <a:rPr lang="nl-BE" sz="2000" dirty="0"/>
            </a:br>
            <a:endParaRPr lang="nl-BE" sz="2000" dirty="0"/>
          </a:p>
          <a:p>
            <a:pPr marL="0" indent="0">
              <a:buNone/>
            </a:pPr>
            <a:br>
              <a:rPr lang="nl-BE" sz="1800" dirty="0"/>
            </a:br>
            <a:br>
              <a:rPr lang="nl-BE" sz="2900" dirty="0"/>
            </a:br>
            <a:r>
              <a:rPr lang="nl-BE" sz="2900" dirty="0"/>
              <a:t>                                        </a:t>
            </a:r>
            <a:endParaRPr lang="nl-BE" sz="3200" dirty="0"/>
          </a:p>
        </p:txBody>
      </p:sp>
      <p:sp>
        <p:nvSpPr>
          <p:cNvPr id="4" name="Tijdelijke aanduiding voor dianummer 3">
            <a:extLst>
              <a:ext uri="{FF2B5EF4-FFF2-40B4-BE49-F238E27FC236}">
                <a16:creationId xmlns:a16="http://schemas.microsoft.com/office/drawing/2014/main" id="{15044191-C879-4B96-9058-E627BCB62A7E}"/>
              </a:ext>
            </a:extLst>
          </p:cNvPr>
          <p:cNvSpPr>
            <a:spLocks noGrp="1"/>
          </p:cNvSpPr>
          <p:nvPr>
            <p:ph type="sldNum" sz="quarter" idx="12"/>
          </p:nvPr>
        </p:nvSpPr>
        <p:spPr/>
        <p:txBody>
          <a:bodyPr/>
          <a:lstStyle/>
          <a:p>
            <a:fld id="{0A297500-7527-634B-90F4-69D0994C32B4}" type="slidenum">
              <a:rPr lang="nl-NL" smtClean="0"/>
              <a:t>13</a:t>
            </a:fld>
            <a:endParaRPr lang="nl-NL"/>
          </a:p>
        </p:txBody>
      </p:sp>
      <p:pic>
        <p:nvPicPr>
          <p:cNvPr id="6" name="Afbeelding 5">
            <a:extLst>
              <a:ext uri="{FF2B5EF4-FFF2-40B4-BE49-F238E27FC236}">
                <a16:creationId xmlns:a16="http://schemas.microsoft.com/office/drawing/2014/main" id="{655639E6-66F1-41DC-829F-F31D872D5662}"/>
              </a:ext>
            </a:extLst>
          </p:cNvPr>
          <p:cNvPicPr>
            <a:picLocks noChangeAspect="1"/>
          </p:cNvPicPr>
          <p:nvPr/>
        </p:nvPicPr>
        <p:blipFill rotWithShape="1">
          <a:blip r:embed="rId3"/>
          <a:srcRect l="33052" t="37364" r="49070" b="38295"/>
          <a:stretch/>
        </p:blipFill>
        <p:spPr>
          <a:xfrm>
            <a:off x="10047095" y="170120"/>
            <a:ext cx="1902009" cy="1456661"/>
          </a:xfrm>
          <a:prstGeom prst="rect">
            <a:avLst/>
          </a:prstGeom>
        </p:spPr>
      </p:pic>
      <p:pic>
        <p:nvPicPr>
          <p:cNvPr id="5" name="Afbeelding 4">
            <a:extLst>
              <a:ext uri="{FF2B5EF4-FFF2-40B4-BE49-F238E27FC236}">
                <a16:creationId xmlns:a16="http://schemas.microsoft.com/office/drawing/2014/main" id="{75D03243-26D6-4F98-B80A-1FC8A9A0969E}"/>
              </a:ext>
            </a:extLst>
          </p:cNvPr>
          <p:cNvPicPr>
            <a:picLocks noChangeAspect="1"/>
          </p:cNvPicPr>
          <p:nvPr/>
        </p:nvPicPr>
        <p:blipFill>
          <a:blip r:embed="rId4"/>
          <a:stretch>
            <a:fillRect/>
          </a:stretch>
        </p:blipFill>
        <p:spPr>
          <a:xfrm>
            <a:off x="5066910" y="3429000"/>
            <a:ext cx="2620430" cy="2620430"/>
          </a:xfrm>
          <a:prstGeom prst="rect">
            <a:avLst/>
          </a:prstGeom>
        </p:spPr>
      </p:pic>
    </p:spTree>
    <p:extLst>
      <p:ext uri="{BB962C8B-B14F-4D97-AF65-F5344CB8AC3E}">
        <p14:creationId xmlns:p14="http://schemas.microsoft.com/office/powerpoint/2010/main" val="959602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938619-F8D2-4AE8-8F84-0B19E208891C}"/>
              </a:ext>
            </a:extLst>
          </p:cNvPr>
          <p:cNvSpPr>
            <a:spLocks noGrp="1"/>
          </p:cNvSpPr>
          <p:nvPr>
            <p:ph type="title"/>
          </p:nvPr>
        </p:nvSpPr>
        <p:spPr/>
        <p:txBody>
          <a:bodyPr/>
          <a:lstStyle/>
          <a:p>
            <a:r>
              <a:rPr lang="en-US" dirty="0" err="1"/>
              <a:t>Algemene</a:t>
            </a:r>
            <a:r>
              <a:rPr lang="en-US" dirty="0"/>
              <a:t> tip: PLANVIS</a:t>
            </a:r>
            <a:endParaRPr lang="nl-BE" dirty="0"/>
          </a:p>
        </p:txBody>
      </p:sp>
      <p:sp>
        <p:nvSpPr>
          <p:cNvPr id="4" name="Tijdelijke aanduiding voor dianummer 3">
            <a:extLst>
              <a:ext uri="{FF2B5EF4-FFF2-40B4-BE49-F238E27FC236}">
                <a16:creationId xmlns:a16="http://schemas.microsoft.com/office/drawing/2014/main" id="{FED27C15-30B2-4A04-8555-3822B6D396B5}"/>
              </a:ext>
            </a:extLst>
          </p:cNvPr>
          <p:cNvSpPr>
            <a:spLocks noGrp="1"/>
          </p:cNvSpPr>
          <p:nvPr>
            <p:ph type="sldNum" sz="quarter" idx="12"/>
          </p:nvPr>
        </p:nvSpPr>
        <p:spPr/>
        <p:txBody>
          <a:bodyPr/>
          <a:lstStyle/>
          <a:p>
            <a:fld id="{0A297500-7527-634B-90F4-69D0994C32B4}" type="slidenum">
              <a:rPr lang="nl-NL" smtClean="0"/>
              <a:t>14</a:t>
            </a:fld>
            <a:endParaRPr lang="nl-NL"/>
          </a:p>
        </p:txBody>
      </p:sp>
      <p:pic>
        <p:nvPicPr>
          <p:cNvPr id="5" name="Afbeelding 4">
            <a:extLst>
              <a:ext uri="{FF2B5EF4-FFF2-40B4-BE49-F238E27FC236}">
                <a16:creationId xmlns:a16="http://schemas.microsoft.com/office/drawing/2014/main" id="{15736DCA-CC5E-4E58-9932-01B8F7F2D97D}"/>
              </a:ext>
            </a:extLst>
          </p:cNvPr>
          <p:cNvPicPr>
            <a:picLocks noChangeAspect="1"/>
          </p:cNvPicPr>
          <p:nvPr/>
        </p:nvPicPr>
        <p:blipFill rotWithShape="1">
          <a:blip r:embed="rId2"/>
          <a:srcRect l="65142" t="29346" b="45116"/>
          <a:stretch/>
        </p:blipFill>
        <p:spPr>
          <a:xfrm flipH="1">
            <a:off x="531495" y="2209886"/>
            <a:ext cx="3327991" cy="2438227"/>
          </a:xfrm>
          <a:prstGeom prst="rect">
            <a:avLst/>
          </a:prstGeom>
        </p:spPr>
      </p:pic>
      <p:pic>
        <p:nvPicPr>
          <p:cNvPr id="7" name="Tijdelijke aanduiding voor inhoud 6" descr="Gloeilamp en potlood silhouet">
            <a:extLst>
              <a:ext uri="{FF2B5EF4-FFF2-40B4-BE49-F238E27FC236}">
                <a16:creationId xmlns:a16="http://schemas.microsoft.com/office/drawing/2014/main" id="{85032098-35E8-457F-A58B-AB4981AC1D67}"/>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3602599" y="1702476"/>
            <a:ext cx="914400" cy="914400"/>
          </a:xfrm>
        </p:spPr>
      </p:pic>
      <p:sp>
        <p:nvSpPr>
          <p:cNvPr id="8" name="Tekstvak 7">
            <a:extLst>
              <a:ext uri="{FF2B5EF4-FFF2-40B4-BE49-F238E27FC236}">
                <a16:creationId xmlns:a16="http://schemas.microsoft.com/office/drawing/2014/main" id="{EC5EF9BB-BA87-4ACE-839F-959A62E22668}"/>
              </a:ext>
            </a:extLst>
          </p:cNvPr>
          <p:cNvSpPr txBox="1"/>
          <p:nvPr/>
        </p:nvSpPr>
        <p:spPr>
          <a:xfrm>
            <a:off x="5174512" y="1629734"/>
            <a:ext cx="7357730" cy="3970318"/>
          </a:xfrm>
          <a:prstGeom prst="rect">
            <a:avLst/>
          </a:prstGeom>
          <a:noFill/>
        </p:spPr>
        <p:txBody>
          <a:bodyPr wrap="square" rtlCol="0">
            <a:spAutoFit/>
          </a:bodyPr>
          <a:lstStyle/>
          <a:p>
            <a:r>
              <a:rPr lang="en-US" sz="2800" b="1" dirty="0">
                <a:solidFill>
                  <a:srgbClr val="1D8DB0"/>
                </a:solidFill>
                <a:latin typeface="Arial" panose="020B0604020202020204" pitchFamily="34" charset="0"/>
                <a:cs typeface="Arial" panose="020B0604020202020204" pitchFamily="34" charset="0"/>
              </a:rPr>
              <a:t>PLANVIS DUIKT NOOIT MIS! </a:t>
            </a:r>
          </a:p>
          <a:p>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PLAN</a:t>
            </a: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V</a:t>
            </a:r>
            <a:r>
              <a:rPr lang="en-US" sz="2800" b="1" dirty="0" err="1">
                <a:solidFill>
                  <a:srgbClr val="5DBDB1"/>
                </a:solidFill>
                <a:latin typeface="Arial" panose="020B0604020202020204" pitchFamily="34" charset="0"/>
                <a:cs typeface="Arial" panose="020B0604020202020204" pitchFamily="34" charset="0"/>
              </a:rPr>
              <a:t>isualiseer</a:t>
            </a:r>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I</a:t>
            </a:r>
            <a:r>
              <a:rPr lang="en-US" sz="2800" b="1" dirty="0" err="1">
                <a:solidFill>
                  <a:srgbClr val="5DBDB1"/>
                </a:solidFill>
                <a:latin typeface="Arial" panose="020B0604020202020204" pitchFamily="34" charset="0"/>
                <a:cs typeface="Arial" panose="020B0604020202020204" pitchFamily="34" charset="0"/>
              </a:rPr>
              <a:t>soleer</a:t>
            </a:r>
            <a:endParaRPr lang="en-US" sz="2800" b="1" dirty="0">
              <a:solidFill>
                <a:srgbClr val="5DBDB1"/>
              </a:solidFill>
              <a:latin typeface="Arial" panose="020B0604020202020204" pitchFamily="34" charset="0"/>
              <a:cs typeface="Arial" panose="020B0604020202020204" pitchFamily="34" charset="0"/>
            </a:endParaRPr>
          </a:p>
          <a:p>
            <a:pPr marL="514350" indent="-514350">
              <a:buAutoNum type="arabicParenR"/>
            </a:pPr>
            <a:r>
              <a:rPr lang="en-US" sz="2800" b="1" dirty="0" err="1">
                <a:solidFill>
                  <a:srgbClr val="1D8DB0"/>
                </a:solidFill>
                <a:latin typeface="Arial" panose="020B0604020202020204" pitchFamily="34" charset="0"/>
                <a:cs typeface="Arial" panose="020B0604020202020204" pitchFamily="34" charset="0"/>
              </a:rPr>
              <a:t>S</a:t>
            </a:r>
            <a:r>
              <a:rPr lang="en-US" sz="2800" b="1" dirty="0" err="1">
                <a:solidFill>
                  <a:srgbClr val="5DBDB1"/>
                </a:solidFill>
                <a:latin typeface="Arial" panose="020B0604020202020204" pitchFamily="34" charset="0"/>
                <a:cs typeface="Arial" panose="020B0604020202020204" pitchFamily="34" charset="0"/>
              </a:rPr>
              <a:t>uccesjes</a:t>
            </a:r>
            <a:r>
              <a:rPr lang="en-US" sz="2800" b="1" dirty="0">
                <a:solidFill>
                  <a:srgbClr val="5DBDB1"/>
                </a:solidFill>
                <a:latin typeface="Arial" panose="020B0604020202020204" pitchFamily="34" charset="0"/>
                <a:cs typeface="Arial" panose="020B0604020202020204" pitchFamily="34" charset="0"/>
              </a:rPr>
              <a:t> </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D</a:t>
            </a:r>
            <a:r>
              <a:rPr lang="en-US" sz="2800" b="1" dirty="0">
                <a:solidFill>
                  <a:srgbClr val="5DBDB1"/>
                </a:solidFill>
                <a:latin typeface="Arial" panose="020B0604020202020204" pitchFamily="34" charset="0"/>
                <a:cs typeface="Arial" panose="020B0604020202020204" pitchFamily="34" charset="0"/>
              </a:rPr>
              <a:t>ruk</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N</a:t>
            </a:r>
            <a:r>
              <a:rPr lang="en-US" sz="2800" b="1" dirty="0">
                <a:solidFill>
                  <a:srgbClr val="5DBDB1"/>
                </a:solidFill>
                <a:latin typeface="Arial" panose="020B0604020202020204" pitchFamily="34" charset="0"/>
                <a:cs typeface="Arial" panose="020B0604020202020204" pitchFamily="34" charset="0"/>
              </a:rPr>
              <a:t>ee! </a:t>
            </a:r>
          </a:p>
          <a:p>
            <a:pPr marL="514350" indent="-514350">
              <a:buAutoNum type="arabicParenR"/>
            </a:pPr>
            <a:r>
              <a:rPr lang="en-US" sz="2800" b="1" dirty="0">
                <a:solidFill>
                  <a:srgbClr val="1D8DB0"/>
                </a:solidFill>
                <a:latin typeface="Arial" panose="020B0604020202020204" pitchFamily="34" charset="0"/>
                <a:cs typeface="Arial" panose="020B0604020202020204" pitchFamily="34" charset="0"/>
              </a:rPr>
              <a:t>M</a:t>
            </a:r>
            <a:r>
              <a:rPr lang="en-US" sz="2800" b="1" dirty="0">
                <a:solidFill>
                  <a:srgbClr val="5DBDB1"/>
                </a:solidFill>
                <a:latin typeface="Arial" panose="020B0604020202020204" pitchFamily="34" charset="0"/>
                <a:cs typeface="Arial" panose="020B0604020202020204" pitchFamily="34" charset="0"/>
              </a:rPr>
              <a:t>erci / Mercy</a:t>
            </a:r>
          </a:p>
        </p:txBody>
      </p:sp>
      <p:sp>
        <p:nvSpPr>
          <p:cNvPr id="9" name="Tekstvak 8">
            <a:extLst>
              <a:ext uri="{FF2B5EF4-FFF2-40B4-BE49-F238E27FC236}">
                <a16:creationId xmlns:a16="http://schemas.microsoft.com/office/drawing/2014/main" id="{48AAA8B3-98DE-45A6-8C1D-A2234F587979}"/>
              </a:ext>
            </a:extLst>
          </p:cNvPr>
          <p:cNvSpPr txBox="1"/>
          <p:nvPr/>
        </p:nvSpPr>
        <p:spPr>
          <a:xfrm>
            <a:off x="818296" y="5879897"/>
            <a:ext cx="10388420" cy="400110"/>
          </a:xfrm>
          <a:prstGeom prst="rect">
            <a:avLst/>
          </a:prstGeom>
          <a:noFill/>
        </p:spPr>
        <p:txBody>
          <a:bodyPr wrap="square">
            <a:spAutoFit/>
          </a:bodyPr>
          <a:lstStyle/>
          <a:p>
            <a:pPr marL="0" indent="0">
              <a:buNone/>
            </a:pPr>
            <a:r>
              <a:rPr lang="nl-NL" sz="2000" dirty="0">
                <a:solidFill>
                  <a:srgbClr val="FF0000"/>
                </a:solidFill>
                <a:sym typeface="Wingdings" panose="05000000000000000000" pitchFamily="2" charset="2"/>
              </a:rPr>
              <a:t> </a:t>
            </a:r>
            <a:r>
              <a:rPr lang="nl-NL" sz="2000" dirty="0">
                <a:solidFill>
                  <a:srgbClr val="FF0000"/>
                </a:solidFill>
              </a:rPr>
              <a:t>Kies uit deze tips </a:t>
            </a:r>
            <a:r>
              <a:rPr lang="nl-NL" sz="2000" b="1" dirty="0">
                <a:solidFill>
                  <a:srgbClr val="FF0000"/>
                </a:solidFill>
              </a:rPr>
              <a:t>1 tip </a:t>
            </a:r>
            <a:r>
              <a:rPr lang="nl-NL" sz="2000" dirty="0">
                <a:solidFill>
                  <a:srgbClr val="FF0000"/>
                </a:solidFill>
              </a:rPr>
              <a:t>die voor jou het belangrijkst lijkt om aan je uitstelgedrag te werken!</a:t>
            </a:r>
          </a:p>
        </p:txBody>
      </p:sp>
    </p:spTree>
    <p:extLst>
      <p:ext uri="{BB962C8B-B14F-4D97-AF65-F5344CB8AC3E}">
        <p14:creationId xmlns:p14="http://schemas.microsoft.com/office/powerpoint/2010/main" val="258644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4000" y="148856"/>
            <a:ext cx="11041200" cy="1205491"/>
          </a:xfrm>
        </p:spPr>
        <p:txBody>
          <a:bodyPr>
            <a:normAutofit/>
          </a:bodyPr>
          <a:lstStyle/>
          <a:p>
            <a:r>
              <a:rPr lang="en-US" dirty="0"/>
              <a:t>Welk type </a:t>
            </a:r>
            <a:r>
              <a:rPr lang="en-US" dirty="0" err="1"/>
              <a:t>uitsteller</a:t>
            </a:r>
            <a:r>
              <a:rPr lang="en-US" dirty="0"/>
              <a:t> ben </a:t>
            </a:r>
            <a:r>
              <a:rPr lang="en-US" dirty="0" err="1"/>
              <a:t>ik</a:t>
            </a:r>
            <a:r>
              <a:rPr lang="en-US" dirty="0"/>
              <a:t>? </a:t>
            </a:r>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15</a:t>
            </a:fld>
            <a:endParaRPr lang="nl-NL"/>
          </a:p>
        </p:txBody>
      </p:sp>
      <p:graphicFrame>
        <p:nvGraphicFramePr>
          <p:cNvPr id="7" name="Tabel 7">
            <a:extLst>
              <a:ext uri="{FF2B5EF4-FFF2-40B4-BE49-F238E27FC236}">
                <a16:creationId xmlns:a16="http://schemas.microsoft.com/office/drawing/2014/main" id="{25FD4706-4CDE-477B-9912-C29C20D24FEC}"/>
              </a:ext>
            </a:extLst>
          </p:cNvPr>
          <p:cNvGraphicFramePr>
            <a:graphicFrameLocks noGrp="1"/>
          </p:cNvGraphicFramePr>
          <p:nvPr>
            <p:extLst>
              <p:ext uri="{D42A27DB-BD31-4B8C-83A1-F6EECF244321}">
                <p14:modId xmlns:p14="http://schemas.microsoft.com/office/powerpoint/2010/main" val="926202766"/>
              </p:ext>
            </p:extLst>
          </p:nvPr>
        </p:nvGraphicFramePr>
        <p:xfrm>
          <a:off x="885266" y="975360"/>
          <a:ext cx="9662232" cy="5234640"/>
        </p:xfrm>
        <a:graphic>
          <a:graphicData uri="http://schemas.openxmlformats.org/drawingml/2006/table">
            <a:tbl>
              <a:tblPr firstRow="1" bandRow="1">
                <a:tableStyleId>{5C22544A-7EE6-4342-B048-85BDC9FD1C3A}</a:tableStyleId>
              </a:tblPr>
              <a:tblGrid>
                <a:gridCol w="3220744">
                  <a:extLst>
                    <a:ext uri="{9D8B030D-6E8A-4147-A177-3AD203B41FA5}">
                      <a16:colId xmlns:a16="http://schemas.microsoft.com/office/drawing/2014/main" val="1395320333"/>
                    </a:ext>
                  </a:extLst>
                </a:gridCol>
                <a:gridCol w="3220744">
                  <a:extLst>
                    <a:ext uri="{9D8B030D-6E8A-4147-A177-3AD203B41FA5}">
                      <a16:colId xmlns:a16="http://schemas.microsoft.com/office/drawing/2014/main" val="2305196240"/>
                    </a:ext>
                  </a:extLst>
                </a:gridCol>
                <a:gridCol w="3220744">
                  <a:extLst>
                    <a:ext uri="{9D8B030D-6E8A-4147-A177-3AD203B41FA5}">
                      <a16:colId xmlns:a16="http://schemas.microsoft.com/office/drawing/2014/main" val="4237620782"/>
                    </a:ext>
                  </a:extLst>
                </a:gridCol>
              </a:tblGrid>
              <a:tr h="2763630">
                <a:tc>
                  <a:txBody>
                    <a:bodyPr/>
                    <a:lstStyle/>
                    <a:p>
                      <a:pPr algn="ctr"/>
                      <a:r>
                        <a:rPr lang="en-US" b="1" dirty="0">
                          <a:solidFill>
                            <a:schemeClr val="tx1"/>
                          </a:solidFill>
                          <a:latin typeface="+mn-lt"/>
                        </a:rPr>
                        <a:t>1. DE PERFECTIONIST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2000" b="0" i="1" dirty="0">
                          <a:solidFill>
                            <a:schemeClr val="tx1"/>
                          </a:solidFill>
                        </a:rPr>
                        <a:t>“</a:t>
                      </a:r>
                      <a:r>
                        <a:rPr lang="nl-BE" sz="1800" b="0" i="1" dirty="0">
                          <a:solidFill>
                            <a:schemeClr val="tx1"/>
                          </a:solidFill>
                        </a:rPr>
                        <a:t>Middelmatig is niet goed genoeg, het moet beter.” </a:t>
                      </a:r>
                      <a:br>
                        <a:rPr lang="nl-BE" sz="1800" b="0" i="1" dirty="0">
                          <a:solidFill>
                            <a:schemeClr val="tx1"/>
                          </a:solidFill>
                        </a:rPr>
                      </a:br>
                      <a:r>
                        <a:rPr lang="nl-BE" sz="1800" b="0" i="1" dirty="0">
                          <a:solidFill>
                            <a:schemeClr val="tx1"/>
                          </a:solidFill>
                        </a:rPr>
                        <a:t>“Er is slechts één oplossing, die moet en zal ik vinden.”</a:t>
                      </a:r>
                      <a:endParaRPr lang="nl-BE" b="0" dirty="0">
                        <a:solidFill>
                          <a:schemeClr val="tx1"/>
                        </a:solidFill>
                        <a:latin typeface="+mn-lt"/>
                      </a:endParaRPr>
                    </a:p>
                    <a:p>
                      <a:pPr algn="ctr"/>
                      <a:endParaRPr lang="nl-BE" b="1" dirty="0">
                        <a:solidFill>
                          <a:schemeClr val="tx1"/>
                        </a:solidFill>
                        <a:latin typeface="+mn-lt"/>
                      </a:endParaRPr>
                    </a:p>
                    <a:p>
                      <a:pPr algn="ctr"/>
                      <a:endParaRPr lang="nl-BE" b="1" dirty="0">
                        <a:solidFill>
                          <a:schemeClr val="tx1"/>
                        </a:solidFill>
                        <a:latin typeface="+mn-lt"/>
                      </a:endParaRPr>
                    </a:p>
                    <a:p>
                      <a:pPr algn="ctr"/>
                      <a:endParaRPr lang="nl-BE" b="1" dirty="0">
                        <a:solidFill>
                          <a:schemeClr val="tx1"/>
                        </a:solidFill>
                        <a:latin typeface="+mn-lt"/>
                      </a:endParaRPr>
                    </a:p>
                  </a:txBody>
                  <a:tcPr>
                    <a:solidFill>
                      <a:schemeClr val="accent2">
                        <a:lumMod val="40000"/>
                        <a:lumOff val="60000"/>
                      </a:schemeClr>
                    </a:solidFill>
                  </a:tcPr>
                </a:tc>
                <a:tc>
                  <a:txBody>
                    <a:bodyPr/>
                    <a:lstStyle/>
                    <a:p>
                      <a:pPr algn="ctr"/>
                      <a:r>
                        <a:rPr lang="en-US" b="1" dirty="0">
                          <a:solidFill>
                            <a:schemeClr val="tx1"/>
                          </a:solidFill>
                          <a:latin typeface="+mn-lt"/>
                        </a:rPr>
                        <a:t>2. DE REBEL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2000" b="0" i="1" dirty="0">
                          <a:solidFill>
                            <a:schemeClr val="tx1"/>
                          </a:solidFill>
                        </a:rPr>
                        <a:t>“</a:t>
                      </a:r>
                      <a:r>
                        <a:rPr lang="nl-BE" sz="1800" b="0" i="1" dirty="0">
                          <a:solidFill>
                            <a:schemeClr val="tx1"/>
                          </a:solidFill>
                        </a:rPr>
                        <a:t>Waarom moet ik dit doen? </a:t>
                      </a:r>
                      <a:br>
                        <a:rPr lang="nl-BE" sz="1800" b="0" i="1" dirty="0">
                          <a:solidFill>
                            <a:schemeClr val="tx1"/>
                          </a:solidFill>
                        </a:rPr>
                      </a:br>
                      <a:r>
                        <a:rPr lang="nl-BE" sz="1800" b="0" i="1" dirty="0">
                          <a:solidFill>
                            <a:schemeClr val="tx1"/>
                          </a:solidFill>
                        </a:rPr>
                        <a:t>Kan een ander dat niet doen? Als ik moet studeren heb ik geen vrijheid meer.”</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800" b="0" dirty="0">
                          <a:solidFill>
                            <a:schemeClr val="tx1"/>
                          </a:solidFill>
                        </a:rPr>
                        <a:t>Vb. wachten tot alle samenvattingen door anderen gemaakt zijn. </a:t>
                      </a:r>
                    </a:p>
                  </a:txBody>
                  <a:tcPr>
                    <a:solidFill>
                      <a:schemeClr val="accent2">
                        <a:lumMod val="40000"/>
                        <a:lumOff val="60000"/>
                      </a:schemeClr>
                    </a:solidFill>
                  </a:tcPr>
                </a:tc>
                <a:tc>
                  <a:txBody>
                    <a:bodyPr/>
                    <a:lstStyle/>
                    <a:p>
                      <a:pPr algn="ctr"/>
                      <a:r>
                        <a:rPr lang="en-US" b="1" dirty="0">
                          <a:solidFill>
                            <a:schemeClr val="tx1"/>
                          </a:solidFill>
                          <a:latin typeface="+mn-lt"/>
                        </a:rPr>
                        <a:t>3. DE DROMER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2000" b="0" i="1" dirty="0">
                          <a:solidFill>
                            <a:schemeClr val="tx1"/>
                          </a:solidFill>
                        </a:rPr>
                        <a:t>“</a:t>
                      </a:r>
                      <a:r>
                        <a:rPr lang="nl-BE" sz="1800" b="0" i="1" dirty="0">
                          <a:solidFill>
                            <a:schemeClr val="tx1"/>
                          </a:solidFill>
                        </a:rPr>
                        <a:t>Ik heb nog tijd, studeren komt wel, ooit word ik een modelstudent en dan haal ik de allerhoogste punten.” </a:t>
                      </a:r>
                      <a:endParaRPr lang="nl-BE" b="0" dirty="0">
                        <a:solidFill>
                          <a:schemeClr val="tx1"/>
                        </a:solidFill>
                        <a:latin typeface="+mn-lt"/>
                      </a:endParaRPr>
                    </a:p>
                  </a:txBody>
                  <a:tcPr>
                    <a:solidFill>
                      <a:schemeClr val="accent2">
                        <a:lumMod val="40000"/>
                        <a:lumOff val="60000"/>
                      </a:schemeClr>
                    </a:solidFill>
                  </a:tcPr>
                </a:tc>
                <a:extLst>
                  <a:ext uri="{0D108BD9-81ED-4DB2-BD59-A6C34878D82A}">
                    <a16:rowId xmlns:a16="http://schemas.microsoft.com/office/drawing/2014/main" val="627576518"/>
                  </a:ext>
                </a:extLst>
              </a:tr>
              <a:tr h="2471010">
                <a:tc>
                  <a:txBody>
                    <a:bodyPr/>
                    <a:lstStyle/>
                    <a:p>
                      <a:pPr algn="ctr"/>
                      <a:r>
                        <a:rPr lang="en-US" b="1" dirty="0">
                          <a:solidFill>
                            <a:schemeClr val="tx1"/>
                          </a:solidFill>
                          <a:latin typeface="+mn-lt"/>
                        </a:rPr>
                        <a:t>4. DE ADRENALINEZOEKER</a:t>
                      </a:r>
                      <a:endParaRPr lang="nl-BE"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2000" i="1" dirty="0"/>
                        <a:t>“</a:t>
                      </a:r>
                      <a:r>
                        <a:rPr lang="nl-BE" sz="1800" i="1" dirty="0"/>
                        <a:t>Ik werk het best met deadlines, ik heb stress nodig om in gang te schieten.”</a:t>
                      </a:r>
                    </a:p>
                    <a:p>
                      <a:pPr algn="l"/>
                      <a:endParaRPr lang="nl-BE" b="1" dirty="0">
                        <a:solidFill>
                          <a:schemeClr val="tx1"/>
                        </a:solidFill>
                        <a:latin typeface="+mn-lt"/>
                      </a:endParaRPr>
                    </a:p>
                    <a:p>
                      <a:pPr algn="ctr"/>
                      <a:endParaRPr lang="nl-BE" b="1" dirty="0">
                        <a:solidFill>
                          <a:schemeClr val="tx1"/>
                        </a:solidFill>
                        <a:latin typeface="+mn-lt"/>
                      </a:endParaRPr>
                    </a:p>
                    <a:p>
                      <a:pPr algn="ctr"/>
                      <a:endParaRPr lang="nl-BE" b="1" dirty="0">
                        <a:solidFill>
                          <a:schemeClr val="tx1"/>
                        </a:solidFill>
                        <a:latin typeface="+mn-lt"/>
                      </a:endParaRPr>
                    </a:p>
                  </a:txBody>
                  <a:tcPr>
                    <a:solidFill>
                      <a:schemeClr val="accent2">
                        <a:lumMod val="40000"/>
                        <a:lumOff val="60000"/>
                      </a:schemeClr>
                    </a:solidFill>
                  </a:tcPr>
                </a:tc>
                <a:tc>
                  <a:txBody>
                    <a:bodyPr/>
                    <a:lstStyle/>
                    <a:p>
                      <a:pPr algn="ctr"/>
                      <a:r>
                        <a:rPr lang="en-US" b="1" dirty="0">
                          <a:solidFill>
                            <a:schemeClr val="tx1"/>
                          </a:solidFill>
                          <a:latin typeface="+mn-lt"/>
                        </a:rPr>
                        <a:t>5. DE PLEASER</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2000" i="1" dirty="0"/>
                        <a:t>“</a:t>
                      </a:r>
                      <a:r>
                        <a:rPr lang="nl-BE" sz="1800" i="1" dirty="0"/>
                        <a:t>Ik ga eerst mijn oma helpen, dan naar een vriend die in de put zit. Ik ga een samenvatting maken voor een vriendin die panikeert, want anders gaat ze me misschien niet meer sympathiek vinden…”</a:t>
                      </a:r>
                      <a:endParaRPr lang="nl-BE" sz="2000" i="1" dirty="0"/>
                    </a:p>
                  </a:txBody>
                  <a:tcPr>
                    <a:solidFill>
                      <a:schemeClr val="accent2">
                        <a:lumMod val="40000"/>
                        <a:lumOff val="60000"/>
                      </a:schemeClr>
                    </a:solidFill>
                  </a:tcPr>
                </a:tc>
                <a:tc>
                  <a:txBody>
                    <a:bodyPr/>
                    <a:lstStyle/>
                    <a:p>
                      <a:pPr algn="ctr"/>
                      <a:r>
                        <a:rPr lang="en-US" b="1" dirty="0">
                          <a:solidFill>
                            <a:schemeClr val="tx1"/>
                          </a:solidFill>
                          <a:latin typeface="+mn-lt"/>
                        </a:rPr>
                        <a:t>6. DE PIEKERAAR</a:t>
                      </a:r>
                    </a:p>
                    <a:p>
                      <a:pPr algn="l"/>
                      <a:r>
                        <a:rPr lang="nl-BE" sz="2000" i="1" dirty="0"/>
                        <a:t>“</a:t>
                      </a:r>
                      <a:r>
                        <a:rPr lang="nl-BE" sz="1800" i="1" dirty="0"/>
                        <a:t>Ga ik dit wel kunnen? Wat als het misloopt?” </a:t>
                      </a:r>
                      <a:br>
                        <a:rPr lang="nl-BE" sz="1800" i="1" dirty="0"/>
                      </a:br>
                      <a:r>
                        <a:rPr lang="nl-BE" sz="1800" dirty="0"/>
                        <a:t>Besteedt veel tijd aan faalscenario’s i.p.v. te studeren.</a:t>
                      </a:r>
                      <a:endParaRPr lang="nl-BE" b="1" dirty="0">
                        <a:solidFill>
                          <a:schemeClr val="tx1"/>
                        </a:solidFill>
                        <a:latin typeface="+mn-lt"/>
                      </a:endParaRPr>
                    </a:p>
                    <a:p>
                      <a:pPr algn="ctr"/>
                      <a:endParaRPr lang="nl-BE" b="1" dirty="0">
                        <a:solidFill>
                          <a:schemeClr val="tx1"/>
                        </a:solidFill>
                        <a:latin typeface="+mn-lt"/>
                      </a:endParaRPr>
                    </a:p>
                    <a:p>
                      <a:pPr algn="ctr"/>
                      <a:endParaRPr lang="nl-BE" b="1" dirty="0">
                        <a:solidFill>
                          <a:schemeClr val="tx1"/>
                        </a:solidFill>
                        <a:latin typeface="+mn-lt"/>
                      </a:endParaRPr>
                    </a:p>
                    <a:p>
                      <a:pPr algn="ctr"/>
                      <a:endParaRPr lang="nl-BE" b="1" dirty="0">
                        <a:solidFill>
                          <a:schemeClr val="tx1"/>
                        </a:solidFill>
                        <a:latin typeface="+mn-lt"/>
                      </a:endParaRPr>
                    </a:p>
                  </a:txBody>
                  <a:tcPr>
                    <a:solidFill>
                      <a:schemeClr val="accent2">
                        <a:lumMod val="40000"/>
                        <a:lumOff val="60000"/>
                      </a:schemeClr>
                    </a:solidFill>
                  </a:tcPr>
                </a:tc>
                <a:extLst>
                  <a:ext uri="{0D108BD9-81ED-4DB2-BD59-A6C34878D82A}">
                    <a16:rowId xmlns:a16="http://schemas.microsoft.com/office/drawing/2014/main" val="3056925450"/>
                  </a:ext>
                </a:extLst>
              </a:tr>
            </a:tbl>
          </a:graphicData>
        </a:graphic>
      </p:graphicFrame>
      <p:pic>
        <p:nvPicPr>
          <p:cNvPr id="8" name="Afbeelding 7">
            <a:extLst>
              <a:ext uri="{FF2B5EF4-FFF2-40B4-BE49-F238E27FC236}">
                <a16:creationId xmlns:a16="http://schemas.microsoft.com/office/drawing/2014/main" id="{AD0C3FEC-405C-4259-81AB-922E4A87B0F7}"/>
              </a:ext>
            </a:extLst>
          </p:cNvPr>
          <p:cNvPicPr>
            <a:picLocks noChangeAspect="1"/>
          </p:cNvPicPr>
          <p:nvPr/>
        </p:nvPicPr>
        <p:blipFill>
          <a:blip r:embed="rId3"/>
          <a:stretch>
            <a:fillRect/>
          </a:stretch>
        </p:blipFill>
        <p:spPr>
          <a:xfrm>
            <a:off x="967343" y="2534850"/>
            <a:ext cx="2376114" cy="998891"/>
          </a:xfrm>
          <a:prstGeom prst="round2DiagRect">
            <a:avLst/>
          </a:prstGeom>
        </p:spPr>
      </p:pic>
      <p:pic>
        <p:nvPicPr>
          <p:cNvPr id="9" name="Afbeelding 8">
            <a:extLst>
              <a:ext uri="{FF2B5EF4-FFF2-40B4-BE49-F238E27FC236}">
                <a16:creationId xmlns:a16="http://schemas.microsoft.com/office/drawing/2014/main" id="{185AD2B1-EDC9-4691-A80B-B57C60E90A2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891" b="89728" l="4429" r="90000">
                        <a14:foregroundMark x1="57857" y1="55589" x2="57571" y2="54532"/>
                        <a14:foregroundMark x1="70714" y1="57251" x2="73429" y2="53172"/>
                        <a14:foregroundMark x1="75429" y1="57251" x2="75857" y2="53323"/>
                        <a14:foregroundMark x1="53714" y1="58006" x2="57143" y2="53625"/>
                        <a14:foregroundMark x1="56429" y1="58459" x2="57571" y2="54381"/>
                        <a14:foregroundMark x1="61000" y1="56798" x2="62000" y2="54532"/>
                        <a14:foregroundMark x1="55143" y1="56495" x2="54429" y2="51964"/>
                        <a14:foregroundMark x1="63286" y1="54985" x2="63143" y2="52870"/>
                        <a14:foregroundMark x1="67429" y1="56042" x2="67000" y2="52870"/>
                        <a14:foregroundMark x1="47143" y1="6042" x2="43000" y2="7402"/>
                        <a14:foregroundMark x1="76571" y1="52115" x2="70857" y2="51964"/>
                        <a14:foregroundMark x1="52571" y1="54834" x2="53286" y2="49698"/>
                        <a14:foregroundMark x1="15857" y1="44260" x2="13000" y2="41541"/>
                        <a14:foregroundMark x1="15857" y1="49698" x2="4429" y2="48036"/>
                        <a14:foregroundMark x1="4429" y1="48036" x2="4429" y2="48036"/>
                      </a14:backgroundRemoval>
                    </a14:imgEffect>
                  </a14:imgLayer>
                </a14:imgProps>
              </a:ext>
            </a:extLst>
          </a:blip>
          <a:stretch>
            <a:fillRect/>
          </a:stretch>
        </p:blipFill>
        <p:spPr>
          <a:xfrm>
            <a:off x="6096000" y="2944190"/>
            <a:ext cx="793898" cy="750800"/>
          </a:xfrm>
          <a:prstGeom prst="rect">
            <a:avLst/>
          </a:prstGeom>
        </p:spPr>
      </p:pic>
      <p:pic>
        <p:nvPicPr>
          <p:cNvPr id="11" name="Afbeelding 10">
            <a:extLst>
              <a:ext uri="{FF2B5EF4-FFF2-40B4-BE49-F238E27FC236}">
                <a16:creationId xmlns:a16="http://schemas.microsoft.com/office/drawing/2014/main" id="{56CAEEFB-5C43-4286-B4BA-FAF85148D444}"/>
              </a:ext>
            </a:extLst>
          </p:cNvPr>
          <p:cNvPicPr>
            <a:picLocks noChangeAspect="1"/>
          </p:cNvPicPr>
          <p:nvPr/>
        </p:nvPicPr>
        <p:blipFill rotWithShape="1">
          <a:blip r:embed="rId6"/>
          <a:srcRect b="8423"/>
          <a:stretch/>
        </p:blipFill>
        <p:spPr>
          <a:xfrm>
            <a:off x="7915456" y="2495990"/>
            <a:ext cx="1657391" cy="1138346"/>
          </a:xfrm>
          <a:prstGeom prst="round2DiagRect">
            <a:avLst/>
          </a:prstGeom>
        </p:spPr>
      </p:pic>
      <p:pic>
        <p:nvPicPr>
          <p:cNvPr id="12" name="Afbeelding 11">
            <a:extLst>
              <a:ext uri="{FF2B5EF4-FFF2-40B4-BE49-F238E27FC236}">
                <a16:creationId xmlns:a16="http://schemas.microsoft.com/office/drawing/2014/main" id="{4E275FC0-91AD-4D2E-B5EF-EEF685BDDFCB}"/>
              </a:ext>
            </a:extLst>
          </p:cNvPr>
          <p:cNvPicPr>
            <a:picLocks noChangeAspect="1"/>
          </p:cNvPicPr>
          <p:nvPr/>
        </p:nvPicPr>
        <p:blipFill rotWithShape="1">
          <a:blip r:embed="rId7"/>
          <a:srcRect l="59747" t="8416" b="32731"/>
          <a:stretch/>
        </p:blipFill>
        <p:spPr>
          <a:xfrm>
            <a:off x="1835447" y="4985641"/>
            <a:ext cx="1508009" cy="1149345"/>
          </a:xfrm>
          <a:prstGeom prst="round2DiagRect">
            <a:avLst/>
          </a:prstGeom>
        </p:spPr>
      </p:pic>
      <p:pic>
        <p:nvPicPr>
          <p:cNvPr id="13" name="Afbeelding 12">
            <a:extLst>
              <a:ext uri="{FF2B5EF4-FFF2-40B4-BE49-F238E27FC236}">
                <a16:creationId xmlns:a16="http://schemas.microsoft.com/office/drawing/2014/main" id="{A6A6F5BD-C447-4F3A-96B0-19652C82B887}"/>
              </a:ext>
            </a:extLst>
          </p:cNvPr>
          <p:cNvPicPr>
            <a:picLocks noChangeAspect="1"/>
          </p:cNvPicPr>
          <p:nvPr/>
        </p:nvPicPr>
        <p:blipFill>
          <a:blip r:embed="rId8"/>
          <a:stretch>
            <a:fillRect/>
          </a:stretch>
        </p:blipFill>
        <p:spPr>
          <a:xfrm>
            <a:off x="6487577" y="5532282"/>
            <a:ext cx="804641" cy="602704"/>
          </a:xfrm>
          <a:prstGeom prst="round2DiagRect">
            <a:avLst/>
          </a:prstGeom>
        </p:spPr>
      </p:pic>
      <p:pic>
        <p:nvPicPr>
          <p:cNvPr id="14" name="Afbeelding 13">
            <a:extLst>
              <a:ext uri="{FF2B5EF4-FFF2-40B4-BE49-F238E27FC236}">
                <a16:creationId xmlns:a16="http://schemas.microsoft.com/office/drawing/2014/main" id="{46869474-64C1-4519-B61A-9EBBEF8FD8D4}"/>
              </a:ext>
            </a:extLst>
          </p:cNvPr>
          <p:cNvPicPr>
            <a:picLocks noChangeAspect="1"/>
          </p:cNvPicPr>
          <p:nvPr/>
        </p:nvPicPr>
        <p:blipFill>
          <a:blip r:embed="rId9"/>
          <a:stretch>
            <a:fillRect/>
          </a:stretch>
        </p:blipFill>
        <p:spPr>
          <a:xfrm>
            <a:off x="8192055" y="5245067"/>
            <a:ext cx="1312982" cy="932908"/>
          </a:xfrm>
          <a:prstGeom prst="round2DiagRect">
            <a:avLst/>
          </a:prstGeom>
        </p:spPr>
      </p:pic>
    </p:spTree>
    <p:extLst>
      <p:ext uri="{BB962C8B-B14F-4D97-AF65-F5344CB8AC3E}">
        <p14:creationId xmlns:p14="http://schemas.microsoft.com/office/powerpoint/2010/main" val="1926127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DED2B2-1AF6-4AFE-AFBF-EF191DAB5431}"/>
              </a:ext>
            </a:extLst>
          </p:cNvPr>
          <p:cNvSpPr>
            <a:spLocks noGrp="1"/>
          </p:cNvSpPr>
          <p:nvPr>
            <p:ph type="title"/>
          </p:nvPr>
        </p:nvSpPr>
        <p:spPr/>
        <p:txBody>
          <a:bodyPr/>
          <a:lstStyle/>
          <a:p>
            <a:r>
              <a:rPr lang="en-US" dirty="0"/>
              <a:t>Je bent </a:t>
            </a:r>
            <a:r>
              <a:rPr lang="en-US" dirty="0" err="1"/>
              <a:t>niet</a:t>
            </a:r>
            <a:r>
              <a:rPr lang="en-US" dirty="0"/>
              <a:t> </a:t>
            </a:r>
            <a:r>
              <a:rPr lang="en-US" dirty="0" err="1"/>
              <a:t>alleen</a:t>
            </a:r>
            <a:r>
              <a:rPr lang="en-US" dirty="0"/>
              <a:t>! </a:t>
            </a:r>
            <a:endParaRPr lang="nl-BE" dirty="0"/>
          </a:p>
        </p:txBody>
      </p:sp>
      <p:sp>
        <p:nvSpPr>
          <p:cNvPr id="3" name="Tijdelijke aanduiding voor inhoud 2">
            <a:extLst>
              <a:ext uri="{FF2B5EF4-FFF2-40B4-BE49-F238E27FC236}">
                <a16:creationId xmlns:a16="http://schemas.microsoft.com/office/drawing/2014/main" id="{D8F1737C-1985-48C7-90B5-73CC4F422B2C}"/>
              </a:ext>
            </a:extLst>
          </p:cNvPr>
          <p:cNvSpPr>
            <a:spLocks noGrp="1"/>
          </p:cNvSpPr>
          <p:nvPr>
            <p:ph idx="1"/>
          </p:nvPr>
        </p:nvSpPr>
        <p:spPr/>
        <p:txBody>
          <a:bodyPr>
            <a:normAutofit/>
          </a:bodyPr>
          <a:lstStyle/>
          <a:p>
            <a:r>
              <a:rPr lang="en-US" dirty="0">
                <a:sym typeface="Wingdings" panose="05000000000000000000" pitchFamily="2" charset="2"/>
              </a:rPr>
              <a:t>Welk type </a:t>
            </a:r>
            <a:r>
              <a:rPr lang="en-US" dirty="0" err="1">
                <a:sym typeface="Wingdings" panose="05000000000000000000" pitchFamily="2" charset="2"/>
              </a:rPr>
              <a:t>uitsteller</a:t>
            </a:r>
            <a:r>
              <a:rPr lang="en-US" dirty="0">
                <a:sym typeface="Wingdings" panose="05000000000000000000" pitchFamily="2" charset="2"/>
              </a:rPr>
              <a:t> ben </a:t>
            </a:r>
            <a:r>
              <a:rPr lang="en-US" dirty="0" err="1">
                <a:sym typeface="Wingdings" panose="05000000000000000000" pitchFamily="2" charset="2"/>
              </a:rPr>
              <a:t>jij</a:t>
            </a:r>
            <a:r>
              <a:rPr lang="en-US" dirty="0">
                <a:sym typeface="Wingdings" panose="05000000000000000000" pitchFamily="2" charset="2"/>
              </a:rPr>
              <a:t>? Ga </a:t>
            </a:r>
            <a:r>
              <a:rPr lang="en-US" dirty="0" err="1">
                <a:sym typeface="Wingdings" panose="05000000000000000000" pitchFamily="2" charset="2"/>
              </a:rPr>
              <a:t>naar</a:t>
            </a:r>
            <a:r>
              <a:rPr lang="en-US" dirty="0">
                <a:sym typeface="Wingdings" panose="05000000000000000000" pitchFamily="2" charset="2"/>
              </a:rPr>
              <a:t> </a:t>
            </a:r>
            <a:r>
              <a:rPr lang="en-US" dirty="0" err="1">
                <a:sym typeface="Wingdings" panose="05000000000000000000" pitchFamily="2" charset="2"/>
              </a:rPr>
              <a:t>ons</a:t>
            </a:r>
            <a:r>
              <a:rPr lang="en-US" dirty="0">
                <a:sym typeface="Wingdings" panose="05000000000000000000" pitchFamily="2" charset="2"/>
              </a:rPr>
              <a:t> </a:t>
            </a:r>
            <a:r>
              <a:rPr lang="en-US" dirty="0" err="1">
                <a:sym typeface="Wingdings" panose="05000000000000000000" pitchFamily="2" charset="2"/>
                <a:hlinkClick r:id="rId2"/>
              </a:rPr>
              <a:t>deelbord</a:t>
            </a:r>
            <a:r>
              <a:rPr lang="en-US" dirty="0">
                <a:sym typeface="Wingdings" panose="05000000000000000000" pitchFamily="2" charset="2"/>
                <a:hlinkClick r:id="rId2"/>
              </a:rPr>
              <a:t> </a:t>
            </a:r>
            <a:br>
              <a:rPr lang="en-US" dirty="0">
                <a:sym typeface="Wingdings" panose="05000000000000000000" pitchFamily="2" charset="2"/>
              </a:rPr>
            </a:br>
            <a:r>
              <a:rPr lang="en-US" dirty="0" err="1">
                <a:sym typeface="Wingdings" panose="05000000000000000000" pitchFamily="2" charset="2"/>
              </a:rPr>
              <a:t>en</a:t>
            </a:r>
            <a:r>
              <a:rPr lang="en-US" dirty="0">
                <a:sym typeface="Wingdings" panose="05000000000000000000" pitchFamily="2" charset="2"/>
              </a:rPr>
              <a:t> </a:t>
            </a:r>
            <a:r>
              <a:rPr lang="en-US" dirty="0" err="1">
                <a:sym typeface="Wingdings" panose="05000000000000000000" pitchFamily="2" charset="2"/>
              </a:rPr>
              <a:t>schrijf</a:t>
            </a:r>
            <a:r>
              <a:rPr lang="en-US" dirty="0">
                <a:sym typeface="Wingdings" panose="05000000000000000000" pitchFamily="2" charset="2"/>
              </a:rPr>
              <a:t> </a:t>
            </a:r>
            <a:r>
              <a:rPr lang="en-US" dirty="0" err="1">
                <a:sym typeface="Wingdings" panose="05000000000000000000" pitchFamily="2" charset="2"/>
              </a:rPr>
              <a:t>eerst</a:t>
            </a:r>
            <a:r>
              <a:rPr lang="en-US" dirty="0">
                <a:sym typeface="Wingdings" panose="05000000000000000000" pitchFamily="2" charset="2"/>
              </a:rPr>
              <a:t> je naam </a:t>
            </a:r>
            <a:r>
              <a:rPr lang="en-US" dirty="0" err="1">
                <a:sym typeface="Wingdings" panose="05000000000000000000" pitchFamily="2" charset="2"/>
              </a:rPr>
              <a:t>bij</a:t>
            </a:r>
            <a:r>
              <a:rPr lang="en-US" dirty="0">
                <a:sym typeface="Wingdings" panose="05000000000000000000" pitchFamily="2" charset="2"/>
              </a:rPr>
              <a:t> </a:t>
            </a:r>
            <a:r>
              <a:rPr lang="en-US" dirty="0" err="1">
                <a:sym typeface="Wingdings" panose="05000000000000000000" pitchFamily="2" charset="2"/>
              </a:rPr>
              <a:t>jouw</a:t>
            </a:r>
            <a:r>
              <a:rPr lang="en-US" dirty="0">
                <a:sym typeface="Wingdings" panose="05000000000000000000" pitchFamily="2" charset="2"/>
              </a:rPr>
              <a:t> type! </a:t>
            </a:r>
          </a:p>
          <a:p>
            <a:endParaRPr lang="en-US" dirty="0">
              <a:sym typeface="Wingdings" panose="05000000000000000000" pitchFamily="2" charset="2"/>
            </a:endParaRPr>
          </a:p>
          <a:p>
            <a:r>
              <a:rPr lang="en-US" dirty="0">
                <a:sym typeface="Wingdings" panose="05000000000000000000" pitchFamily="2" charset="2"/>
              </a:rPr>
              <a:t>Brainstorm in de </a:t>
            </a:r>
            <a:r>
              <a:rPr lang="en-US" i="1" dirty="0">
                <a:sym typeface="Wingdings" panose="05000000000000000000" pitchFamily="2" charset="2"/>
              </a:rPr>
              <a:t>breakout room </a:t>
            </a:r>
            <a:r>
              <a:rPr lang="en-US" dirty="0">
                <a:sym typeface="Wingdings" panose="05000000000000000000" pitchFamily="2" charset="2"/>
              </a:rPr>
              <a:t>met “</a:t>
            </a:r>
            <a:r>
              <a:rPr lang="en-US" dirty="0" err="1">
                <a:sym typeface="Wingdings" panose="05000000000000000000" pitchFamily="2" charset="2"/>
              </a:rPr>
              <a:t>gelijkgestemde</a:t>
            </a:r>
            <a:r>
              <a:rPr lang="en-US" dirty="0">
                <a:sym typeface="Wingdings" panose="05000000000000000000" pitchFamily="2" charset="2"/>
              </a:rPr>
              <a:t> </a:t>
            </a:r>
            <a:r>
              <a:rPr lang="en-US" dirty="0" err="1">
                <a:sym typeface="Wingdings" panose="05000000000000000000" pitchFamily="2" charset="2"/>
              </a:rPr>
              <a:t>zielen</a:t>
            </a:r>
            <a:r>
              <a:rPr lang="en-US" dirty="0">
                <a:sym typeface="Wingdings" panose="05000000000000000000" pitchFamily="2" charset="2"/>
              </a:rPr>
              <a:t>” </a:t>
            </a:r>
            <a:br>
              <a:rPr lang="en-US" dirty="0">
                <a:sym typeface="Wingdings" panose="05000000000000000000" pitchFamily="2" charset="2"/>
              </a:rPr>
            </a:br>
            <a:endParaRPr lang="en-US" dirty="0">
              <a:sym typeface="Wingdings" panose="05000000000000000000" pitchFamily="2" charset="2"/>
            </a:endParaRPr>
          </a:p>
          <a:p>
            <a:r>
              <a:rPr lang="en-US" dirty="0" err="1">
                <a:sym typeface="Wingdings" panose="05000000000000000000" pitchFamily="2" charset="2"/>
              </a:rPr>
              <a:t>Verzamel</a:t>
            </a:r>
            <a:r>
              <a:rPr lang="en-US" dirty="0">
                <a:sym typeface="Wingdings" panose="05000000000000000000" pitchFamily="2" charset="2"/>
              </a:rPr>
              <a:t> in het </a:t>
            </a:r>
            <a:r>
              <a:rPr lang="en-US" dirty="0" err="1">
                <a:sym typeface="Wingdings" panose="05000000000000000000" pitchFamily="2" charset="2"/>
              </a:rPr>
              <a:t>kadertje</a:t>
            </a:r>
            <a:r>
              <a:rPr lang="en-US" dirty="0">
                <a:sym typeface="Wingdings" panose="05000000000000000000" pitchFamily="2" charset="2"/>
              </a:rPr>
              <a:t> </a:t>
            </a:r>
            <a:r>
              <a:rPr lang="en-US" dirty="0" err="1">
                <a:sym typeface="Wingdings" panose="05000000000000000000" pitchFamily="2" charset="2"/>
              </a:rPr>
              <a:t>jullie</a:t>
            </a:r>
            <a:r>
              <a:rPr lang="en-US" dirty="0">
                <a:sym typeface="Wingdings" panose="05000000000000000000" pitchFamily="2" charset="2"/>
              </a:rPr>
              <a:t> eigen tips! </a:t>
            </a:r>
            <a:br>
              <a:rPr lang="en-US" dirty="0">
                <a:sym typeface="Wingdings" panose="05000000000000000000" pitchFamily="2" charset="2"/>
              </a:rPr>
            </a:br>
            <a:br>
              <a:rPr lang="en-US" dirty="0">
                <a:sym typeface="Wingdings" panose="05000000000000000000" pitchFamily="2" charset="2"/>
              </a:rPr>
            </a:br>
            <a:endParaRPr lang="en-US" dirty="0">
              <a:sym typeface="Wingdings" panose="05000000000000000000" pitchFamily="2" charset="2"/>
            </a:endParaRPr>
          </a:p>
        </p:txBody>
      </p:sp>
      <p:sp>
        <p:nvSpPr>
          <p:cNvPr id="4" name="Tijdelijke aanduiding voor dianummer 3">
            <a:extLst>
              <a:ext uri="{FF2B5EF4-FFF2-40B4-BE49-F238E27FC236}">
                <a16:creationId xmlns:a16="http://schemas.microsoft.com/office/drawing/2014/main" id="{75D433E2-3D3C-45F1-B14D-2199A9000664}"/>
              </a:ext>
            </a:extLst>
          </p:cNvPr>
          <p:cNvSpPr>
            <a:spLocks noGrp="1"/>
          </p:cNvSpPr>
          <p:nvPr>
            <p:ph type="sldNum" sz="quarter" idx="12"/>
          </p:nvPr>
        </p:nvSpPr>
        <p:spPr/>
        <p:txBody>
          <a:bodyPr/>
          <a:lstStyle/>
          <a:p>
            <a:fld id="{0A297500-7527-634B-90F4-69D0994C32B4}" type="slidenum">
              <a:rPr lang="nl-NL" smtClean="0"/>
              <a:t>16</a:t>
            </a:fld>
            <a:endParaRPr lang="nl-NL"/>
          </a:p>
        </p:txBody>
      </p:sp>
      <p:pic>
        <p:nvPicPr>
          <p:cNvPr id="5" name="Afbeelding 4">
            <a:extLst>
              <a:ext uri="{FF2B5EF4-FFF2-40B4-BE49-F238E27FC236}">
                <a16:creationId xmlns:a16="http://schemas.microsoft.com/office/drawing/2014/main" id="{72D5E444-EF64-4B80-8D1C-168C34C464EB}"/>
              </a:ext>
            </a:extLst>
          </p:cNvPr>
          <p:cNvPicPr>
            <a:picLocks noChangeAspect="1"/>
          </p:cNvPicPr>
          <p:nvPr/>
        </p:nvPicPr>
        <p:blipFill>
          <a:blip r:embed="rId3"/>
          <a:stretch>
            <a:fillRect/>
          </a:stretch>
        </p:blipFill>
        <p:spPr>
          <a:xfrm>
            <a:off x="7904110" y="3891515"/>
            <a:ext cx="4210202" cy="2357713"/>
          </a:xfrm>
          <a:prstGeom prst="rect">
            <a:avLst/>
          </a:prstGeom>
        </p:spPr>
      </p:pic>
    </p:spTree>
    <p:extLst>
      <p:ext uri="{BB962C8B-B14F-4D97-AF65-F5344CB8AC3E}">
        <p14:creationId xmlns:p14="http://schemas.microsoft.com/office/powerpoint/2010/main" val="790957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“Typetips” van STUVO</a:t>
            </a:r>
          </a:p>
        </p:txBody>
      </p:sp>
      <p:sp>
        <p:nvSpPr>
          <p:cNvPr id="3" name="Tijdelijke aanduiding voor inhoud 2"/>
          <p:cNvSpPr>
            <a:spLocks noGrp="1"/>
          </p:cNvSpPr>
          <p:nvPr>
            <p:ph idx="1"/>
          </p:nvPr>
        </p:nvSpPr>
        <p:spPr>
          <a:xfrm>
            <a:off x="864000" y="1509623"/>
            <a:ext cx="11041200" cy="4812519"/>
          </a:xfrm>
        </p:spPr>
        <p:txBody>
          <a:bodyPr>
            <a:normAutofit fontScale="62500" lnSpcReduction="20000"/>
          </a:bodyPr>
          <a:lstStyle/>
          <a:p>
            <a:pPr marL="0" indent="0" algn="l">
              <a:buNone/>
            </a:pPr>
            <a:r>
              <a:rPr lang="nl-NL" b="1" i="0" u="none" strike="noStrike" dirty="0">
                <a:effectLst/>
                <a:latin typeface="Arial" panose="020B0604020202020204" pitchFamily="34" charset="0"/>
              </a:rPr>
              <a:t>1.    De Perfectionist</a:t>
            </a:r>
          </a:p>
          <a:p>
            <a:pPr marL="0" indent="0" algn="l">
              <a:buNone/>
            </a:pPr>
            <a:endParaRPr lang="nl-NL" b="1" i="0" u="none" strike="noStrike" dirty="0">
              <a:effectLst/>
              <a:latin typeface="Arial" panose="020B0604020202020204" pitchFamily="34" charset="0"/>
            </a:endParaRPr>
          </a:p>
          <a:p>
            <a:pPr algn="l">
              <a:buFont typeface="Arial" panose="020B0604020202020204" pitchFamily="34" charset="0"/>
              <a:buChar char="•"/>
            </a:pPr>
            <a:r>
              <a:rPr lang="nl-NL" b="0" i="0" dirty="0">
                <a:effectLst/>
                <a:latin typeface="Arial" panose="020B0604020202020204" pitchFamily="34" charset="0"/>
              </a:rPr>
              <a:t>Zet niet alles wat je kunt bedenken op je takenlijst, maar alleen de taken met de hoogste prioriteit.</a:t>
            </a:r>
          </a:p>
          <a:p>
            <a:pPr algn="l">
              <a:buFont typeface="Arial" panose="020B0604020202020204" pitchFamily="34" charset="0"/>
              <a:buChar char="•"/>
            </a:pPr>
            <a:r>
              <a:rPr lang="nl-NL" b="0" i="0" dirty="0">
                <a:effectLst/>
                <a:latin typeface="Arial" panose="020B0604020202020204" pitchFamily="34" charset="0"/>
              </a:rPr>
              <a:t>Plan je agenda niet vol maar hou 20% van je tijd vrij voor tegenvallers en onverwachte zaken.</a:t>
            </a:r>
          </a:p>
          <a:p>
            <a:pPr algn="l">
              <a:buFont typeface="Arial" panose="020B0604020202020204" pitchFamily="34" charset="0"/>
              <a:buChar char="•"/>
            </a:pPr>
            <a:r>
              <a:rPr lang="nl-NL" b="0" i="0" dirty="0">
                <a:effectLst/>
                <a:latin typeface="Arial" panose="020B0604020202020204" pitchFamily="34" charset="0"/>
              </a:rPr>
              <a:t>Zet tijdslimieten op je </a:t>
            </a:r>
            <a:r>
              <a:rPr lang="nl-NL" dirty="0">
                <a:latin typeface="Arial" panose="020B0604020202020204" pitchFamily="34" charset="0"/>
              </a:rPr>
              <a:t>taken: </a:t>
            </a:r>
            <a:r>
              <a:rPr lang="nl-NL" b="0" i="0" dirty="0">
                <a:effectLst/>
                <a:latin typeface="Arial" panose="020B0604020202020204" pitchFamily="34" charset="0"/>
              </a:rPr>
              <a:t>meer tijd besteed je er niet aan.</a:t>
            </a:r>
          </a:p>
          <a:p>
            <a:pPr algn="l"/>
            <a:endParaRPr lang="nl-NL" b="1" i="0" u="none" strike="noStrike" dirty="0">
              <a:effectLst/>
              <a:latin typeface="Arial" panose="020B0604020202020204" pitchFamily="34" charset="0"/>
            </a:endParaRPr>
          </a:p>
          <a:p>
            <a:pPr marL="0" indent="0" algn="l">
              <a:buNone/>
            </a:pPr>
            <a:r>
              <a:rPr lang="nl-NL" b="1" dirty="0">
                <a:latin typeface="Arial" panose="020B0604020202020204" pitchFamily="34" charset="0"/>
              </a:rPr>
              <a:t>2.    De </a:t>
            </a:r>
            <a:r>
              <a:rPr lang="nl-NL" b="1" i="0" u="none" strike="noStrike" dirty="0">
                <a:effectLst/>
                <a:latin typeface="Arial" panose="020B0604020202020204" pitchFamily="34" charset="0"/>
              </a:rPr>
              <a:t>Dromer</a:t>
            </a:r>
          </a:p>
          <a:p>
            <a:pPr marL="0" indent="0" algn="l">
              <a:buNone/>
            </a:pPr>
            <a:endParaRPr lang="nl-NL" b="1" i="0" u="none" strike="noStrike" dirty="0">
              <a:effectLst/>
              <a:latin typeface="Arial" panose="020B0604020202020204" pitchFamily="34" charset="0"/>
            </a:endParaRPr>
          </a:p>
          <a:p>
            <a:pPr algn="l">
              <a:buFont typeface="Arial" panose="020B0604020202020204" pitchFamily="34" charset="0"/>
              <a:buChar char="•"/>
            </a:pPr>
            <a:r>
              <a:rPr lang="nl-NL" b="0" i="0" dirty="0">
                <a:effectLst/>
                <a:latin typeface="Arial" panose="020B0604020202020204" pitchFamily="34" charset="0"/>
              </a:rPr>
              <a:t>Stel jezelf bij iedere taak concrete vragen over het eindresultaat</a:t>
            </a:r>
            <a:r>
              <a:rPr lang="nl-NL" dirty="0">
                <a:latin typeface="Arial" panose="020B0604020202020204" pitchFamily="34" charset="0"/>
              </a:rPr>
              <a:t>, </a:t>
            </a:r>
            <a:r>
              <a:rPr lang="nl-NL" b="0" i="0" dirty="0">
                <a:effectLst/>
                <a:latin typeface="Arial" panose="020B0604020202020204" pitchFamily="34" charset="0"/>
              </a:rPr>
              <a:t>de acties die hiervoor nodig zijn, de volgorde, wie je erbij nodig hebt, wanneer zaken klaar moeten zijn en wat de doorlooptijd is.</a:t>
            </a:r>
          </a:p>
          <a:p>
            <a:pPr algn="l">
              <a:buFont typeface="Arial" panose="020B0604020202020204" pitchFamily="34" charset="0"/>
              <a:buChar char="•"/>
            </a:pPr>
            <a:r>
              <a:rPr lang="nl-NL" b="0" i="0" dirty="0">
                <a:effectLst/>
                <a:latin typeface="Arial" panose="020B0604020202020204" pitchFamily="34" charset="0"/>
              </a:rPr>
              <a:t>Schat de benodigde tijd in en verhoog dat met 20%.</a:t>
            </a:r>
          </a:p>
          <a:p>
            <a:pPr algn="l">
              <a:buFont typeface="Arial" panose="020B0604020202020204" pitchFamily="34" charset="0"/>
              <a:buChar char="•"/>
            </a:pPr>
            <a:r>
              <a:rPr lang="nl-NL" b="0" i="0" dirty="0">
                <a:effectLst/>
                <a:latin typeface="Arial" panose="020B0604020202020204" pitchFamily="34" charset="0"/>
              </a:rPr>
              <a:t>Ga bij iedere taak na wat de cruciale details zijn waardoor het kan mislukken en wat je moet doen om te zorgen dat je actie slaagt.</a:t>
            </a:r>
          </a:p>
          <a:p>
            <a:pPr algn="l">
              <a:buFont typeface="Arial" panose="020B0604020202020204" pitchFamily="34" charset="0"/>
              <a:buChar char="•"/>
            </a:pPr>
            <a:r>
              <a:rPr lang="nl-NL" b="0" i="0" dirty="0">
                <a:effectLst/>
                <a:latin typeface="Arial" panose="020B0604020202020204" pitchFamily="34" charset="0"/>
              </a:rPr>
              <a:t>Vermijd vage uitspraken als “ik zou eigenlijk”, “ik probeer om”, “binnenkort”, “zo spoedig mogelijk”. </a:t>
            </a:r>
            <a:br>
              <a:rPr lang="nl-NL" b="0" i="0" dirty="0">
                <a:effectLst/>
                <a:latin typeface="Arial" panose="020B0604020202020204" pitchFamily="34" charset="0"/>
              </a:rPr>
            </a:br>
            <a:r>
              <a:rPr lang="nl-NL" b="0" i="0" dirty="0">
                <a:effectLst/>
                <a:latin typeface="Arial" panose="020B0604020202020204" pitchFamily="34" charset="0"/>
              </a:rPr>
              <a:t>Wees concreet en specifiek.</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17</a:t>
            </a:fld>
            <a:endParaRPr lang="nl-NL"/>
          </a:p>
        </p:txBody>
      </p:sp>
    </p:spTree>
    <p:extLst>
      <p:ext uri="{BB962C8B-B14F-4D97-AF65-F5344CB8AC3E}">
        <p14:creationId xmlns:p14="http://schemas.microsoft.com/office/powerpoint/2010/main" val="3103906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fld id="{0A297500-7527-634B-90F4-69D0994C32B4}" type="slidenum">
              <a:rPr lang="nl-NL" smtClean="0"/>
              <a:t>18</a:t>
            </a:fld>
            <a:endParaRPr lang="nl-NL"/>
          </a:p>
        </p:txBody>
      </p:sp>
      <p:sp>
        <p:nvSpPr>
          <p:cNvPr id="5" name="Rechthoek 4"/>
          <p:cNvSpPr/>
          <p:nvPr/>
        </p:nvSpPr>
        <p:spPr>
          <a:xfrm>
            <a:off x="696848" y="414127"/>
            <a:ext cx="10798304" cy="6073458"/>
          </a:xfrm>
          <a:prstGeom prst="rect">
            <a:avLst/>
          </a:prstGeom>
        </p:spPr>
        <p:txBody>
          <a:bodyPr wrap="square">
            <a:spAutoFit/>
          </a:bodyPr>
          <a:lstStyle/>
          <a:p>
            <a:pPr>
              <a:lnSpc>
                <a:spcPct val="70000"/>
              </a:lnSpc>
              <a:spcBef>
                <a:spcPts val="1000"/>
              </a:spcBef>
              <a:tabLst>
                <a:tab pos="88900" algn="l"/>
              </a:tabLst>
            </a:pPr>
            <a:r>
              <a:rPr lang="nl-BE" b="1" dirty="0">
                <a:solidFill>
                  <a:srgbClr val="29466E"/>
                </a:solidFill>
                <a:latin typeface="Arial" panose="020B0604020202020204" pitchFamily="34" charset="0"/>
              </a:rPr>
              <a:t>3.    De Piekeraar</a:t>
            </a:r>
          </a:p>
          <a:p>
            <a:pPr>
              <a:lnSpc>
                <a:spcPct val="70000"/>
              </a:lnSpc>
              <a:spcBef>
                <a:spcPts val="1000"/>
              </a:spcBef>
            </a:pPr>
            <a:endParaRPr lang="nl-BE" b="1" dirty="0">
              <a:solidFill>
                <a:srgbClr val="29466E"/>
              </a:solidFill>
              <a:latin typeface="Arial" panose="020B0604020202020204" pitchFamily="34" charset="0"/>
            </a:endParaRP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Minimaliseer jezelf, je kennis, je vaardigheden en je ervaring </a:t>
            </a:r>
            <a:r>
              <a:rPr lang="nl-BE" u="sng" dirty="0">
                <a:solidFill>
                  <a:srgbClr val="29466E"/>
                </a:solidFill>
                <a:latin typeface="Arial" panose="020B0604020202020204" pitchFamily="34" charset="0"/>
              </a:rPr>
              <a:t>niet!</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Verdeel grote intimiderende taken in kleine niet-intimiderende activiteiten.</a:t>
            </a:r>
            <a:br>
              <a:rPr lang="nl-BE" dirty="0">
                <a:solidFill>
                  <a:srgbClr val="29466E"/>
                </a:solidFill>
                <a:latin typeface="Arial" panose="020B0604020202020204" pitchFamily="34" charset="0"/>
              </a:rPr>
            </a:br>
            <a:r>
              <a:rPr lang="nl-BE" dirty="0">
                <a:solidFill>
                  <a:srgbClr val="29466E"/>
                </a:solidFill>
                <a:latin typeface="Arial" panose="020B0604020202020204" pitchFamily="34" charset="0"/>
              </a:rPr>
              <a:t>Bekijk je voortgang bij iedere 5 of 10% en geniet van je resultaten.</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Vermijd woorden als “misschien”, “waarschijnlijk”, “ik weet niet zeker”, “ik probeer”.</a:t>
            </a:r>
            <a:br>
              <a:rPr lang="nl-BE" dirty="0">
                <a:solidFill>
                  <a:srgbClr val="29466E"/>
                </a:solidFill>
                <a:latin typeface="Arial" panose="020B0604020202020204" pitchFamily="34" charset="0"/>
              </a:rPr>
            </a:br>
            <a:r>
              <a:rPr lang="nl-BE" dirty="0">
                <a:solidFill>
                  <a:srgbClr val="29466E"/>
                </a:solidFill>
                <a:latin typeface="Arial" panose="020B0604020202020204" pitchFamily="34" charset="0"/>
              </a:rPr>
              <a:t>Gebruik positieve en actie-georiënteerde formuleringen. “Ik ga” of “ik zal”.</a:t>
            </a:r>
          </a:p>
          <a:p>
            <a:pPr marL="228600" indent="-22860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Verbind aan “ik kan niet” of ‘ik weet niet” iets wat je wél kunt of weet.</a:t>
            </a:r>
          </a:p>
          <a:p>
            <a:endParaRPr lang="nl-BE" dirty="0">
              <a:solidFill>
                <a:srgbClr val="2F4D5D"/>
              </a:solidFill>
            </a:endParaRPr>
          </a:p>
          <a:p>
            <a:endParaRPr lang="nl-BE" dirty="0">
              <a:solidFill>
                <a:srgbClr val="2F4D5D"/>
              </a:solidFill>
            </a:endParaRPr>
          </a:p>
          <a:p>
            <a:r>
              <a:rPr lang="nl-BE" b="1" dirty="0">
                <a:solidFill>
                  <a:srgbClr val="29466E"/>
                </a:solidFill>
                <a:latin typeface="Arial" panose="020B0604020202020204" pitchFamily="34" charset="0"/>
              </a:rPr>
              <a:t>4.    De adrenalinezoeker</a:t>
            </a:r>
            <a:endParaRPr lang="nl-BE" dirty="0">
              <a:solidFill>
                <a:srgbClr val="29466E"/>
              </a:solidFill>
              <a:latin typeface="Arial" panose="020B0604020202020204" pitchFamily="34" charset="0"/>
            </a:endParaRPr>
          </a:p>
          <a:p>
            <a:pPr>
              <a:spcBef>
                <a:spcPts val="1000"/>
              </a:spcBef>
            </a:pPr>
            <a:endParaRPr lang="nl-BE" b="1" dirty="0">
              <a:solidFill>
                <a:srgbClr val="29466E"/>
              </a:solidFill>
              <a:latin typeface="Arial" panose="020B0604020202020204" pitchFamily="34" charset="0"/>
            </a:endParaRP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Realiseer je dat je niet alleen goed kunt omgaan met last-minute stress, maar dat je er meestal ook de veroorzaker van bent.</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Laat je minder door je gevoelens leiden en meer door de feiten.</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Zoek andere redenen om in actie te komen dan de kick van last-minute stress en </a:t>
            </a:r>
            <a:r>
              <a:rPr lang="nl-BE" u="sng" dirty="0">
                <a:solidFill>
                  <a:srgbClr val="29466E"/>
                </a:solidFill>
                <a:latin typeface="Arial" panose="020B0604020202020204" pitchFamily="34" charset="0"/>
              </a:rPr>
              <a:t>visualiseer</a:t>
            </a:r>
            <a:r>
              <a:rPr lang="nl-BE" dirty="0">
                <a:solidFill>
                  <a:srgbClr val="29466E"/>
                </a:solidFill>
                <a:latin typeface="Arial" panose="020B0604020202020204" pitchFamily="34" charset="0"/>
              </a:rPr>
              <a:t> die.</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Realiseer je dat pas als je er aan begonnen bent, blijkt of een taak leuk is.</a:t>
            </a:r>
          </a:p>
          <a:p>
            <a:pPr marL="285750" indent="-285750">
              <a:lnSpc>
                <a:spcPct val="70000"/>
              </a:lnSpc>
              <a:spcBef>
                <a:spcPts val="1000"/>
              </a:spcBef>
              <a:buFont typeface="Arial" panose="020B0604020202020204" pitchFamily="34" charset="0"/>
              <a:buChar char="•"/>
            </a:pPr>
            <a:r>
              <a:rPr lang="nl-BE" dirty="0">
                <a:solidFill>
                  <a:srgbClr val="29466E"/>
                </a:solidFill>
                <a:latin typeface="Arial" panose="020B0604020202020204" pitchFamily="34" charset="0"/>
              </a:rPr>
              <a:t>Vermijd woorden waaruit je negatieve gevoel over taken blijkt. Vervang die door positieve, actie-georiënteerde formuleringen.</a:t>
            </a:r>
          </a:p>
          <a:p>
            <a:endParaRPr lang="nl-BE" dirty="0"/>
          </a:p>
          <a:p>
            <a:endParaRPr lang="nl-BE" dirty="0"/>
          </a:p>
        </p:txBody>
      </p:sp>
    </p:spTree>
    <p:extLst>
      <p:ext uri="{BB962C8B-B14F-4D97-AF65-F5344CB8AC3E}">
        <p14:creationId xmlns:p14="http://schemas.microsoft.com/office/powerpoint/2010/main" val="2771134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18296" y="383457"/>
            <a:ext cx="11086904" cy="5987845"/>
          </a:xfrm>
        </p:spPr>
        <p:txBody>
          <a:bodyPr>
            <a:normAutofit fontScale="55000" lnSpcReduction="20000"/>
          </a:bodyPr>
          <a:lstStyle/>
          <a:p>
            <a:pPr marL="0" indent="0">
              <a:buNone/>
            </a:pPr>
            <a:r>
              <a:rPr lang="nl-BE" sz="3300" b="1" dirty="0">
                <a:latin typeface="Arial" panose="020B0604020202020204" pitchFamily="34" charset="0"/>
              </a:rPr>
              <a:t>5.    De Uitdager</a:t>
            </a:r>
          </a:p>
          <a:p>
            <a:pPr>
              <a:buFont typeface="Arial" panose="020B0604020202020204" pitchFamily="34" charset="0"/>
              <a:buChar char="•"/>
            </a:pPr>
            <a:endParaRPr lang="nl-BE" sz="3300" dirty="0">
              <a:latin typeface="Arial" panose="020B0604020202020204" pitchFamily="34" charset="0"/>
            </a:endParaRPr>
          </a:p>
          <a:p>
            <a:pPr>
              <a:buFont typeface="Arial" panose="020B0604020202020204" pitchFamily="34" charset="0"/>
              <a:buChar char="•"/>
            </a:pPr>
            <a:r>
              <a:rPr lang="nl-BE" sz="3300" dirty="0">
                <a:latin typeface="Arial" panose="020B0604020202020204" pitchFamily="34" charset="0"/>
              </a:rPr>
              <a:t>Zie wat anderen van je vragen niet als een opdracht maar als een verzoek.</a:t>
            </a:r>
          </a:p>
          <a:p>
            <a:pPr>
              <a:buFont typeface="Arial" panose="020B0604020202020204" pitchFamily="34" charset="0"/>
              <a:buChar char="•"/>
            </a:pPr>
            <a:r>
              <a:rPr lang="nl-BE" sz="3300" dirty="0">
                <a:latin typeface="Arial" panose="020B0604020202020204" pitchFamily="34" charset="0"/>
              </a:rPr>
              <a:t>Wees geen “</a:t>
            </a:r>
            <a:r>
              <a:rPr lang="nl-BE" sz="3300" i="1" dirty="0">
                <a:latin typeface="Arial" panose="020B0604020202020204" pitchFamily="34" charset="0"/>
              </a:rPr>
              <a:t>rebel without a </a:t>
            </a:r>
            <a:r>
              <a:rPr lang="nl-BE" sz="3300" i="1" dirty="0" err="1">
                <a:latin typeface="Arial" panose="020B0604020202020204" pitchFamily="34" charset="0"/>
              </a:rPr>
              <a:t>cause</a:t>
            </a:r>
            <a:r>
              <a:rPr lang="nl-BE" sz="3300" dirty="0">
                <a:latin typeface="Arial" panose="020B0604020202020204" pitchFamily="34" charset="0"/>
              </a:rPr>
              <a:t>”. Denk na over alternatieve manieren om te reageren dan afwijzend, provocerend of sarcastisch.</a:t>
            </a:r>
          </a:p>
          <a:p>
            <a:pPr>
              <a:buFont typeface="Arial" panose="020B0604020202020204" pitchFamily="34" charset="0"/>
              <a:buChar char="•"/>
            </a:pPr>
            <a:r>
              <a:rPr lang="nl-BE" sz="3300" dirty="0">
                <a:latin typeface="Arial" panose="020B0604020202020204" pitchFamily="34" charset="0"/>
              </a:rPr>
              <a:t>Vermijd beschuldigingen en verwijten. Begin zinnen niet met “jij”, maar met “ik”. Excuseer je als je iets niet hebt gedaan wat je wel had toegezegd.</a:t>
            </a:r>
          </a:p>
          <a:p>
            <a:pPr>
              <a:buFont typeface="Arial" panose="020B0604020202020204" pitchFamily="34" charset="0"/>
              <a:buChar char="•"/>
            </a:pPr>
            <a:r>
              <a:rPr lang="nl-BE" sz="3300" dirty="0">
                <a:latin typeface="Arial" panose="020B0604020202020204" pitchFamily="34" charset="0"/>
              </a:rPr>
              <a:t>Werk mét je team in plaats van tégen je team.</a:t>
            </a:r>
          </a:p>
          <a:p>
            <a:pPr>
              <a:buFont typeface="Arial" panose="020B0604020202020204" pitchFamily="34" charset="0"/>
              <a:buChar char="•"/>
            </a:pPr>
            <a:endParaRPr lang="nl-BE" sz="3300" dirty="0">
              <a:latin typeface="Arial" panose="020B0604020202020204" pitchFamily="34" charset="0"/>
            </a:endParaRPr>
          </a:p>
          <a:p>
            <a:pPr marL="514350" indent="-514350">
              <a:buAutoNum type="arabicPeriod" startAt="6"/>
            </a:pPr>
            <a:r>
              <a:rPr lang="nl-BE" sz="3300" b="1" dirty="0">
                <a:latin typeface="Arial" panose="020B0604020202020204" pitchFamily="34" charset="0"/>
              </a:rPr>
              <a:t>De </a:t>
            </a:r>
            <a:r>
              <a:rPr lang="nl-BE" sz="3300" b="1" dirty="0" err="1">
                <a:latin typeface="Arial" panose="020B0604020202020204" pitchFamily="34" charset="0"/>
              </a:rPr>
              <a:t>Pleaser</a:t>
            </a:r>
            <a:endParaRPr lang="nl-BE" sz="3300" dirty="0">
              <a:latin typeface="Arial" panose="020B0604020202020204" pitchFamily="34" charset="0"/>
            </a:endParaRPr>
          </a:p>
          <a:p>
            <a:pPr marL="514350" indent="-514350">
              <a:buAutoNum type="arabicPeriod" startAt="6"/>
            </a:pPr>
            <a:endParaRPr lang="nl-BE" sz="3300" b="1" dirty="0">
              <a:latin typeface="Arial" panose="020B0604020202020204" pitchFamily="34" charset="0"/>
            </a:endParaRPr>
          </a:p>
          <a:p>
            <a:pPr>
              <a:buFont typeface="Arial" panose="020B0604020202020204" pitchFamily="34" charset="0"/>
              <a:buChar char="•"/>
            </a:pPr>
            <a:r>
              <a:rPr lang="nl-BE" sz="3300" dirty="0">
                <a:latin typeface="Arial" panose="020B0604020202020204" pitchFamily="34" charset="0"/>
              </a:rPr>
              <a:t>Realiseer je dat je niet alles kan doen en niet alles kunt zijn voor iedereen. </a:t>
            </a:r>
          </a:p>
          <a:p>
            <a:pPr>
              <a:buFont typeface="Arial" panose="020B0604020202020204" pitchFamily="34" charset="0"/>
              <a:buChar char="•"/>
            </a:pPr>
            <a:r>
              <a:rPr lang="nl-BE" sz="3300" dirty="0">
                <a:latin typeface="Arial" panose="020B0604020202020204" pitchFamily="34" charset="0"/>
              </a:rPr>
              <a:t>Maak jouw keuzes, stel jouw prioriteiten, bewaak jouw grenzen en neem de regie over jouw werk/leven.</a:t>
            </a:r>
          </a:p>
          <a:p>
            <a:pPr>
              <a:buFont typeface="Arial" panose="020B0604020202020204" pitchFamily="34" charset="0"/>
              <a:buChar char="•"/>
            </a:pPr>
            <a:r>
              <a:rPr lang="nl-BE" sz="3300" dirty="0">
                <a:latin typeface="Arial" panose="020B0604020202020204" pitchFamily="34" charset="0"/>
              </a:rPr>
              <a:t>Vervang “ik zou eigenlijk moeten” door “ik wil”.</a:t>
            </a:r>
          </a:p>
          <a:p>
            <a:pPr>
              <a:buFont typeface="Arial" panose="020B0604020202020204" pitchFamily="34" charset="0"/>
              <a:buChar char="•"/>
            </a:pPr>
            <a:r>
              <a:rPr lang="nl-BE" sz="3300" dirty="0">
                <a:latin typeface="Arial" panose="020B0604020202020204" pitchFamily="34" charset="0"/>
              </a:rPr>
              <a:t>Leer wanneer en hoe je “nee” kunt zeggen en spreek 1 van deze mogelijkheden hardop uit in situaties waarin je “nee” denkt:</a:t>
            </a:r>
          </a:p>
          <a:p>
            <a:pPr marL="1143000" lvl="3">
              <a:spcBef>
                <a:spcPts val="1000"/>
              </a:spcBef>
              <a:buFont typeface="Arial" panose="020B0604020202020204" pitchFamily="34" charset="0"/>
              <a:buChar char="•"/>
            </a:pPr>
            <a:r>
              <a:rPr lang="nl-BE" sz="2700" dirty="0">
                <a:latin typeface="Arial" panose="020B0604020202020204" pitchFamily="34" charset="0"/>
              </a:rPr>
              <a:t>Nee met een beleefd bedankje</a:t>
            </a:r>
          </a:p>
          <a:p>
            <a:pPr marL="1143000" lvl="3">
              <a:spcBef>
                <a:spcPts val="1000"/>
              </a:spcBef>
              <a:buFont typeface="Arial" panose="020B0604020202020204" pitchFamily="34" charset="0"/>
              <a:buChar char="•"/>
            </a:pPr>
            <a:r>
              <a:rPr lang="nl-BE" sz="2700" dirty="0">
                <a:latin typeface="Arial" panose="020B0604020202020204" pitchFamily="34" charset="0"/>
              </a:rPr>
              <a:t>Nee met een verklaring</a:t>
            </a:r>
          </a:p>
          <a:p>
            <a:pPr marL="1143000" lvl="3">
              <a:spcBef>
                <a:spcPts val="1000"/>
              </a:spcBef>
              <a:buFont typeface="Arial" panose="020B0604020202020204" pitchFamily="34" charset="0"/>
              <a:buChar char="•"/>
            </a:pPr>
            <a:r>
              <a:rPr lang="nl-BE" sz="2700" dirty="0">
                <a:latin typeface="Arial" panose="020B0604020202020204" pitchFamily="34" charset="0"/>
              </a:rPr>
              <a:t>Nee met een alternatief</a:t>
            </a:r>
          </a:p>
          <a:p>
            <a:pPr marL="1143000" lvl="3">
              <a:spcBef>
                <a:spcPts val="1000"/>
              </a:spcBef>
              <a:buFont typeface="Arial" panose="020B0604020202020204" pitchFamily="34" charset="0"/>
              <a:buChar char="•"/>
            </a:pPr>
            <a:r>
              <a:rPr lang="nl-BE" sz="2700" dirty="0">
                <a:latin typeface="Arial" panose="020B0604020202020204" pitchFamily="34" charset="0"/>
              </a:rPr>
              <a:t>Of zelfs nee zonder meer</a:t>
            </a:r>
          </a:p>
          <a:p>
            <a:endParaRPr lang="nl-BE"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19</a:t>
            </a:fld>
            <a:endParaRPr lang="nl-NL"/>
          </a:p>
        </p:txBody>
      </p:sp>
    </p:spTree>
    <p:extLst>
      <p:ext uri="{BB962C8B-B14F-4D97-AF65-F5344CB8AC3E}">
        <p14:creationId xmlns:p14="http://schemas.microsoft.com/office/powerpoint/2010/main" val="2802438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DED2B2-1AF6-4AFE-AFBF-EF191DAB5431}"/>
              </a:ext>
            </a:extLst>
          </p:cNvPr>
          <p:cNvSpPr>
            <a:spLocks noGrp="1"/>
          </p:cNvSpPr>
          <p:nvPr>
            <p:ph type="title"/>
          </p:nvPr>
        </p:nvSpPr>
        <p:spPr/>
        <p:txBody>
          <a:bodyPr/>
          <a:lstStyle/>
          <a:p>
            <a:r>
              <a:rPr lang="en-US" dirty="0"/>
              <a:t>Extra </a:t>
            </a:r>
            <a:r>
              <a:rPr lang="en-US" dirty="0" err="1"/>
              <a:t>hulp</a:t>
            </a:r>
            <a:r>
              <a:rPr lang="en-US" dirty="0"/>
              <a:t> </a:t>
            </a:r>
            <a:r>
              <a:rPr lang="en-US" dirty="0" err="1"/>
              <a:t>nodig</a:t>
            </a:r>
            <a:r>
              <a:rPr lang="en-US" dirty="0"/>
              <a:t>? </a:t>
            </a:r>
            <a:endParaRPr lang="nl-BE" dirty="0"/>
          </a:p>
        </p:txBody>
      </p:sp>
      <p:sp>
        <p:nvSpPr>
          <p:cNvPr id="4" name="Tijdelijke aanduiding voor dianummer 3">
            <a:extLst>
              <a:ext uri="{FF2B5EF4-FFF2-40B4-BE49-F238E27FC236}">
                <a16:creationId xmlns:a16="http://schemas.microsoft.com/office/drawing/2014/main" id="{75D433E2-3D3C-45F1-B14D-2199A9000664}"/>
              </a:ext>
            </a:extLst>
          </p:cNvPr>
          <p:cNvSpPr>
            <a:spLocks noGrp="1"/>
          </p:cNvSpPr>
          <p:nvPr>
            <p:ph type="sldNum" sz="quarter" idx="12"/>
          </p:nvPr>
        </p:nvSpPr>
        <p:spPr/>
        <p:txBody>
          <a:bodyPr/>
          <a:lstStyle/>
          <a:p>
            <a:fld id="{0A297500-7527-634B-90F4-69D0994C32B4}" type="slidenum">
              <a:rPr lang="nl-NL" smtClean="0"/>
              <a:t>20</a:t>
            </a:fld>
            <a:endParaRPr lang="nl-NL"/>
          </a:p>
        </p:txBody>
      </p:sp>
      <p:sp>
        <p:nvSpPr>
          <p:cNvPr id="6" name="Tijdelijke aanduiding voor inhoud 2">
            <a:extLst>
              <a:ext uri="{FF2B5EF4-FFF2-40B4-BE49-F238E27FC236}">
                <a16:creationId xmlns:a16="http://schemas.microsoft.com/office/drawing/2014/main" id="{366070D8-8F4F-47C3-9479-032F7AA3BC90}"/>
              </a:ext>
            </a:extLst>
          </p:cNvPr>
          <p:cNvSpPr txBox="1">
            <a:spLocks/>
          </p:cNvSpPr>
          <p:nvPr/>
        </p:nvSpPr>
        <p:spPr>
          <a:xfrm>
            <a:off x="818296" y="1311949"/>
            <a:ext cx="11041200" cy="530942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800" kern="1200" baseline="0">
                <a:solidFill>
                  <a:srgbClr val="29466E"/>
                </a:solidFill>
                <a:latin typeface="Arial"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rgbClr val="29466E"/>
                </a:solidFill>
                <a:latin typeface="Arial"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rgbClr val="29466E"/>
                </a:solidFill>
                <a:latin typeface="Arial"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29466E"/>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nl-BE" sz="2600" dirty="0"/>
          </a:p>
          <a:p>
            <a:pPr>
              <a:spcAft>
                <a:spcPts val="600"/>
              </a:spcAft>
            </a:pPr>
            <a:r>
              <a:rPr lang="nl-BE" sz="2600" dirty="0"/>
              <a:t>Bekijk online </a:t>
            </a:r>
            <a:r>
              <a:rPr lang="nl-BE" sz="2600" b="1" dirty="0"/>
              <a:t>filmpjes</a:t>
            </a:r>
            <a:r>
              <a:rPr lang="nl-BE" sz="2600" dirty="0"/>
              <a:t> van STUVO op:</a:t>
            </a:r>
          </a:p>
          <a:p>
            <a:pPr>
              <a:spcAft>
                <a:spcPts val="600"/>
              </a:spcAft>
            </a:pPr>
            <a:r>
              <a:rPr lang="nl-NL" sz="1800" dirty="0">
                <a:solidFill>
                  <a:srgbClr val="D8E7F1"/>
                </a:solidFill>
                <a:latin typeface="Arial" panose="020B0604020202020204" pitchFamily="34" charset="0"/>
                <a:ea typeface="Calibri" panose="020F0502020204030204" pitchFamily="34" charset="0"/>
                <a:hlinkClick r:id="rId2" tooltip="https://kuleuven.mediaspace.kaltura.com/media/Sessie+Studieplanning+22+oktober+2020/1_bmzysoot"/>
              </a:rPr>
              <a:t>Studieplanning</a:t>
            </a:r>
            <a:endParaRPr lang="nl-NL" sz="1800" dirty="0">
              <a:solidFill>
                <a:srgbClr val="D8E7F1"/>
              </a:solidFill>
              <a:latin typeface="Arial" panose="020B0604020202020204" pitchFamily="34" charset="0"/>
              <a:ea typeface="Calibri" panose="020F0502020204030204" pitchFamily="34" charset="0"/>
            </a:endParaRPr>
          </a:p>
          <a:p>
            <a:pPr>
              <a:spcAft>
                <a:spcPts val="600"/>
              </a:spcAft>
            </a:pPr>
            <a:r>
              <a:rPr lang="nl-NL" sz="1800" dirty="0">
                <a:solidFill>
                  <a:srgbClr val="D8E7F1"/>
                </a:solidFill>
                <a:latin typeface="Arial" panose="020B0604020202020204" pitchFamily="34" charset="0"/>
                <a:ea typeface="Calibri" panose="020F0502020204030204" pitchFamily="34" charset="0"/>
                <a:hlinkClick r:id="rId3" tooltip="https://kuleuven.mediaspace.kaltura.com/media/sessie+studiemethode/1_mlnfnvt1"/>
              </a:rPr>
              <a:t>Studiemethode</a:t>
            </a:r>
            <a:endParaRPr lang="nl-NL" sz="1800" dirty="0">
              <a:solidFill>
                <a:srgbClr val="D8E7F1"/>
              </a:solidFill>
              <a:latin typeface="Arial" panose="020B0604020202020204" pitchFamily="34" charset="0"/>
              <a:ea typeface="Calibri" panose="020F0502020204030204" pitchFamily="34" charset="0"/>
            </a:endParaRPr>
          </a:p>
          <a:p>
            <a:pPr>
              <a:spcAft>
                <a:spcPts val="600"/>
              </a:spcAft>
            </a:pPr>
            <a:r>
              <a:rPr lang="nl-NL" sz="1800" dirty="0">
                <a:solidFill>
                  <a:srgbClr val="D8E7F1"/>
                </a:solidFill>
                <a:latin typeface="Arial" panose="020B0604020202020204" pitchFamily="34" charset="0"/>
                <a:ea typeface="Calibri" panose="020F0502020204030204" pitchFamily="34" charset="0"/>
                <a:hlinkClick r:id="rId4" tooltip="https://kuleuven.mediaspace.kaltura.com/media/Online_offline+in+balans/1_v5d3jsqh"/>
              </a:rPr>
              <a:t>Online/offline in balans</a:t>
            </a:r>
            <a:endParaRPr lang="nl-NL" sz="1800" dirty="0">
              <a:solidFill>
                <a:srgbClr val="D8E7F1"/>
              </a:solidFill>
              <a:latin typeface="Arial" panose="020B0604020202020204" pitchFamily="34" charset="0"/>
              <a:ea typeface="Calibri" panose="020F0502020204030204" pitchFamily="34" charset="0"/>
            </a:endParaRPr>
          </a:p>
          <a:p>
            <a:pPr>
              <a:spcAft>
                <a:spcPts val="600"/>
              </a:spcAft>
            </a:pPr>
            <a:r>
              <a:rPr lang="nl-NL" sz="1800" dirty="0">
                <a:solidFill>
                  <a:srgbClr val="D8E7F1"/>
                </a:solidFill>
                <a:latin typeface="Arial" panose="020B0604020202020204" pitchFamily="34" charset="0"/>
                <a:ea typeface="Calibri" panose="020F0502020204030204" pitchFamily="34" charset="0"/>
                <a:hlinkClick r:id="rId5" tooltip="https://kuleuven.mediaspace.kaltura.com/media/Je+faalangst+te+lijf/1_s62x35bl"/>
              </a:rPr>
              <a:t>Faalangst</a:t>
            </a:r>
            <a:endParaRPr lang="nl-NL" sz="1800" dirty="0">
              <a:latin typeface="Calibri" panose="020F0502020204030204" pitchFamily="34" charset="0"/>
              <a:ea typeface="Calibri" panose="020F0502020204030204" pitchFamily="34" charset="0"/>
            </a:endParaRPr>
          </a:p>
          <a:p>
            <a:pPr>
              <a:spcAft>
                <a:spcPts val="600"/>
              </a:spcAft>
            </a:pPr>
            <a:r>
              <a:rPr lang="nl-NL" sz="1800" dirty="0">
                <a:solidFill>
                  <a:srgbClr val="D8E7F1"/>
                </a:solidFill>
                <a:latin typeface="Arial" panose="020B0604020202020204" pitchFamily="34" charset="0"/>
                <a:ea typeface="Calibri" panose="020F0502020204030204" pitchFamily="34" charset="0"/>
                <a:hlinkClick r:id="rId6" tooltip="https://cdnapisec.kaltura.com/html5/html5lib/v2.79.3/mwEmbedFrame.php/p/2375821/uiconf_id/43066731/entry_id/1_ip0cmytj?wid=1_vhiprd61&amp;iframeembed=true&amp;playerId=kaltura_player&amp;entry_id=1_ip0cmytj&amp;flashvars%5BstreamerType%5D=auto&amp;flashvars%5BlocalizationCod"/>
              </a:rPr>
              <a:t>Omgaan met studiestress</a:t>
            </a:r>
            <a:br>
              <a:rPr lang="nl-NL" sz="1800" dirty="0">
                <a:solidFill>
                  <a:srgbClr val="D8E7F1"/>
                </a:solidFill>
                <a:latin typeface="Arial" panose="020B0604020202020204" pitchFamily="34" charset="0"/>
                <a:ea typeface="Calibri" panose="020F0502020204030204" pitchFamily="34" charset="0"/>
              </a:rPr>
            </a:br>
            <a:endParaRPr lang="nl-BE" dirty="0"/>
          </a:p>
          <a:p>
            <a:pPr>
              <a:spcAft>
                <a:spcPts val="1200"/>
              </a:spcAft>
            </a:pPr>
            <a:r>
              <a:rPr lang="nl-BE" sz="2600" dirty="0"/>
              <a:t>Blijft het moeilijk? Maak een afspraak met een </a:t>
            </a:r>
            <a:r>
              <a:rPr lang="nl-BE" sz="2600" b="1" dirty="0"/>
              <a:t>studiebegeleider</a:t>
            </a:r>
            <a:r>
              <a:rPr lang="nl-BE" sz="2600" dirty="0"/>
              <a:t> of </a:t>
            </a:r>
            <a:r>
              <a:rPr lang="nl-BE" sz="2600" b="1" dirty="0"/>
              <a:t>studentenpsycholoog</a:t>
            </a:r>
            <a:r>
              <a:rPr lang="nl-BE" sz="2600" dirty="0"/>
              <a:t> van je campus. </a:t>
            </a:r>
            <a:endParaRPr lang="nl-BE" dirty="0"/>
          </a:p>
        </p:txBody>
      </p:sp>
    </p:spTree>
    <p:extLst>
      <p:ext uri="{BB962C8B-B14F-4D97-AF65-F5344CB8AC3E}">
        <p14:creationId xmlns:p14="http://schemas.microsoft.com/office/powerpoint/2010/main" val="3036864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862DC-87D1-4443-A096-6887515C8450}"/>
              </a:ext>
            </a:extLst>
          </p:cNvPr>
          <p:cNvSpPr>
            <a:spLocks noGrp="1"/>
          </p:cNvSpPr>
          <p:nvPr>
            <p:ph type="title"/>
          </p:nvPr>
        </p:nvSpPr>
        <p:spPr/>
        <p:txBody>
          <a:bodyPr/>
          <a:lstStyle/>
          <a:p>
            <a:r>
              <a:rPr lang="en-US" dirty="0"/>
              <a:t>Ook je </a:t>
            </a:r>
            <a:r>
              <a:rPr lang="en-US" dirty="0" err="1"/>
              <a:t>taalcoach</a:t>
            </a:r>
            <a:r>
              <a:rPr lang="en-US" dirty="0"/>
              <a:t> </a:t>
            </a:r>
            <a:r>
              <a:rPr lang="en-US" dirty="0" err="1"/>
              <a:t>staat</a:t>
            </a:r>
            <a:r>
              <a:rPr lang="en-US" dirty="0"/>
              <a:t> </a:t>
            </a:r>
            <a:r>
              <a:rPr lang="en-US" dirty="0" err="1"/>
              <a:t>voor</a:t>
            </a:r>
            <a:r>
              <a:rPr lang="en-US" dirty="0"/>
              <a:t> je </a:t>
            </a:r>
            <a:r>
              <a:rPr lang="en-US" dirty="0" err="1"/>
              <a:t>klaar</a:t>
            </a:r>
            <a:r>
              <a:rPr lang="en-US" dirty="0"/>
              <a:t>! </a:t>
            </a:r>
            <a:endParaRPr lang="nl-BE" dirty="0"/>
          </a:p>
        </p:txBody>
      </p:sp>
      <p:sp>
        <p:nvSpPr>
          <p:cNvPr id="4" name="Tijdelijke aanduiding voor dianummer 3">
            <a:extLst>
              <a:ext uri="{FF2B5EF4-FFF2-40B4-BE49-F238E27FC236}">
                <a16:creationId xmlns:a16="http://schemas.microsoft.com/office/drawing/2014/main" id="{0D085782-5558-4BEF-BD58-C23489A456B4}"/>
              </a:ext>
            </a:extLst>
          </p:cNvPr>
          <p:cNvSpPr>
            <a:spLocks noGrp="1"/>
          </p:cNvSpPr>
          <p:nvPr>
            <p:ph type="sldNum" sz="quarter" idx="12"/>
          </p:nvPr>
        </p:nvSpPr>
        <p:spPr/>
        <p:txBody>
          <a:bodyPr/>
          <a:lstStyle/>
          <a:p>
            <a:fld id="{0A297500-7527-634B-90F4-69D0994C32B4}" type="slidenum">
              <a:rPr lang="nl-NL" smtClean="0"/>
              <a:t>21</a:t>
            </a:fld>
            <a:endParaRPr lang="nl-NL"/>
          </a:p>
        </p:txBody>
      </p:sp>
      <p:pic>
        <p:nvPicPr>
          <p:cNvPr id="8" name="Afbeelding 7">
            <a:extLst>
              <a:ext uri="{FF2B5EF4-FFF2-40B4-BE49-F238E27FC236}">
                <a16:creationId xmlns:a16="http://schemas.microsoft.com/office/drawing/2014/main" id="{3C4C9B36-DCB6-4C7C-925A-7AB5294F0BFF}"/>
              </a:ext>
            </a:extLst>
          </p:cNvPr>
          <p:cNvPicPr>
            <a:picLocks noChangeAspect="1"/>
          </p:cNvPicPr>
          <p:nvPr/>
        </p:nvPicPr>
        <p:blipFill rotWithShape="1">
          <a:blip r:embed="rId2"/>
          <a:srcRect l="31482" t="46511" r="22209" b="25101"/>
          <a:stretch/>
        </p:blipFill>
        <p:spPr>
          <a:xfrm>
            <a:off x="862200" y="2019671"/>
            <a:ext cx="9504544" cy="3277312"/>
          </a:xfrm>
          <a:prstGeom prst="rect">
            <a:avLst/>
          </a:prstGeom>
        </p:spPr>
      </p:pic>
    </p:spTree>
    <p:extLst>
      <p:ext uri="{BB962C8B-B14F-4D97-AF65-F5344CB8AC3E}">
        <p14:creationId xmlns:p14="http://schemas.microsoft.com/office/powerpoint/2010/main" val="3328169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Afbeelding 1" descr="Afbeelding met tekst&#10;&#10;Automatisch gegenereerde beschrijving">
            <a:extLst>
              <a:ext uri="{FF2B5EF4-FFF2-40B4-BE49-F238E27FC236}">
                <a16:creationId xmlns:a16="http://schemas.microsoft.com/office/drawing/2014/main" id="{9578328E-C833-42B2-B114-76738CE5FDDA}"/>
              </a:ext>
            </a:extLst>
          </p:cNvPr>
          <p:cNvPicPr>
            <a:picLocks noChangeAspect="1"/>
          </p:cNvPicPr>
          <p:nvPr/>
        </p:nvPicPr>
        <p:blipFill rotWithShape="1">
          <a:blip r:embed="rId2"/>
          <a:srcRect r="3766" b="-2"/>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Tijdelijke aanduiding voor inhoud 2">
            <a:extLst>
              <a:ext uri="{FF2B5EF4-FFF2-40B4-BE49-F238E27FC236}">
                <a16:creationId xmlns:a16="http://schemas.microsoft.com/office/drawing/2014/main" id="{927C2251-34DF-4E79-8523-BB79B3FB55E7}"/>
              </a:ext>
            </a:extLst>
          </p:cNvPr>
          <p:cNvSpPr>
            <a:spLocks noGrp="1"/>
          </p:cNvSpPr>
          <p:nvPr>
            <p:ph idx="1"/>
          </p:nvPr>
        </p:nvSpPr>
        <p:spPr>
          <a:xfrm>
            <a:off x="6234329" y="2279018"/>
            <a:ext cx="5314543" cy="3375920"/>
          </a:xfrm>
        </p:spPr>
        <p:txBody>
          <a:bodyPr anchor="t">
            <a:normAutofit/>
          </a:bodyPr>
          <a:lstStyle/>
          <a:p>
            <a:pPr marL="0" indent="0">
              <a:buNone/>
            </a:pPr>
            <a:r>
              <a:rPr lang="nl-BE" sz="6600" b="1" dirty="0">
                <a:solidFill>
                  <a:schemeClr val="tx1"/>
                </a:solidFill>
              </a:rPr>
              <a:t>SUCCES!</a:t>
            </a:r>
          </a:p>
        </p:txBody>
      </p:sp>
      <p:sp>
        <p:nvSpPr>
          <p:cNvPr id="4" name="Tijdelijke aanduiding voor dianummer 3">
            <a:extLst>
              <a:ext uri="{FF2B5EF4-FFF2-40B4-BE49-F238E27FC236}">
                <a16:creationId xmlns:a16="http://schemas.microsoft.com/office/drawing/2014/main" id="{66C2ADAE-879C-4B62-BDEA-2D15E0B029D5}"/>
              </a:ext>
            </a:extLst>
          </p:cNvPr>
          <p:cNvSpPr>
            <a:spLocks noGrp="1"/>
          </p:cNvSpPr>
          <p:nvPr>
            <p:ph type="sldNum" sz="quarter" idx="12"/>
          </p:nvPr>
        </p:nvSpPr>
        <p:spPr>
          <a:xfrm>
            <a:off x="11000232" y="6108192"/>
            <a:ext cx="548640" cy="548640"/>
          </a:xfrm>
          <a:prstGeom prst="ellipse">
            <a:avLst/>
          </a:prstGeom>
          <a:solidFill>
            <a:srgbClr val="824A3C"/>
          </a:solidFill>
        </p:spPr>
        <p:txBody>
          <a:bodyPr anchor="ctr">
            <a:normAutofit/>
          </a:bodyPr>
          <a:lstStyle/>
          <a:p>
            <a:pPr algn="ctr">
              <a:spcAft>
                <a:spcPts val="600"/>
              </a:spcAft>
            </a:pPr>
            <a:fld id="{0A297500-7527-634B-90F4-69D0994C32B4}" type="slidenum">
              <a:rPr lang="nl-NL" sz="1500">
                <a:solidFill>
                  <a:srgbClr val="FFFFFF"/>
                </a:solidFill>
              </a:rPr>
              <a:pPr algn="ctr">
                <a:spcAft>
                  <a:spcPts val="600"/>
                </a:spcAft>
              </a:pPr>
              <a:t>22</a:t>
            </a:fld>
            <a:endParaRPr lang="nl-NL" sz="1500">
              <a:solidFill>
                <a:srgbClr val="FFFFFF"/>
              </a:solidFill>
            </a:endParaRPr>
          </a:p>
        </p:txBody>
      </p:sp>
      <p:sp>
        <p:nvSpPr>
          <p:cNvPr id="6" name="Rechthoek 5">
            <a:extLst>
              <a:ext uri="{FF2B5EF4-FFF2-40B4-BE49-F238E27FC236}">
                <a16:creationId xmlns:a16="http://schemas.microsoft.com/office/drawing/2014/main" id="{10D197ED-4617-463E-A1C4-2170735EF9AC}"/>
              </a:ext>
            </a:extLst>
          </p:cNvPr>
          <p:cNvSpPr/>
          <p:nvPr/>
        </p:nvSpPr>
        <p:spPr>
          <a:xfrm>
            <a:off x="2200940" y="4827181"/>
            <a:ext cx="1318437" cy="138224"/>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6692257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49531DD1FEE043813FC3FDA1EFA982" ma:contentTypeVersion="13" ma:contentTypeDescription="Een nieuw document maken." ma:contentTypeScope="" ma:versionID="950a6172a73ea3c42485e2849a750d2a">
  <xsd:schema xmlns:xsd="http://www.w3.org/2001/XMLSchema" xmlns:xs="http://www.w3.org/2001/XMLSchema" xmlns:p="http://schemas.microsoft.com/office/2006/metadata/properties" xmlns:ns2="4fca95c2-d062-406f-8436-a2e51f1488b1" xmlns:ns3="1144ecfe-8e2e-474f-9dd6-5ef6697989a8" targetNamespace="http://schemas.microsoft.com/office/2006/metadata/properties" ma:root="true" ma:fieldsID="84ffbca8cc15d18929df9d0908ba1c4a" ns2:_="" ns3:_="">
    <xsd:import namespace="4fca95c2-d062-406f-8436-a2e51f1488b1"/>
    <xsd:import namespace="1144ecfe-8e2e-474f-9dd6-5ef6697989a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a95c2-d062-406f-8436-a2e51f1488b1"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144ecfe-8e2e-474f-9dd6-5ef6697989a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3D6040-2988-48B0-8E2F-6F8EAFD59B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ca95c2-d062-406f-8436-a2e51f1488b1"/>
    <ds:schemaRef ds:uri="1144ecfe-8e2e-474f-9dd6-5ef6697989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95107E-6ACB-4B86-9819-F6960AF4EF4D}">
  <ds:schemaRefs>
    <ds:schemaRef ds:uri="http://schemas.microsoft.com/sharepoint/v3/contenttype/forms"/>
  </ds:schemaRefs>
</ds:datastoreItem>
</file>

<file path=customXml/itemProps3.xml><?xml version="1.0" encoding="utf-8"?>
<ds:datastoreItem xmlns:ds="http://schemas.openxmlformats.org/officeDocument/2006/customXml" ds:itemID="{10321AE2-F180-4F58-BC96-C274F9471CF0}">
  <ds:schemaRefs>
    <ds:schemaRef ds:uri="http://schemas.openxmlformats.org/package/2006/metadata/core-properties"/>
    <ds:schemaRef ds:uri="http://purl.org/dc/dcmitype/"/>
    <ds:schemaRef ds:uri="1144ecfe-8e2e-474f-9dd6-5ef6697989a8"/>
    <ds:schemaRef ds:uri="http://schemas.microsoft.com/office/2006/documentManagement/types"/>
    <ds:schemaRef ds:uri="http://purl.org/dc/elements/1.1/"/>
    <ds:schemaRef ds:uri="http://schemas.microsoft.com/office/2006/metadata/properties"/>
    <ds:schemaRef ds:uri="http://purl.org/dc/terms/"/>
    <ds:schemaRef ds:uri="http://schemas.microsoft.com/office/infopath/2007/PartnerControls"/>
    <ds:schemaRef ds:uri="4fca95c2-d062-406f-8436-a2e51f1488b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1695</Words>
  <Application>Microsoft Office PowerPoint</Application>
  <PresentationFormat>Breedbeeld</PresentationFormat>
  <Paragraphs>193</Paragraphs>
  <Slides>22</Slides>
  <Notes>13</Notes>
  <HiddenSlides>0</HiddenSlides>
  <MMClips>0</MMClips>
  <ScaleCrop>false</ScaleCrop>
  <HeadingPairs>
    <vt:vector size="8" baseType="variant">
      <vt:variant>
        <vt:lpstr>Gebruikte lettertypen</vt:lpstr>
      </vt:variant>
      <vt:variant>
        <vt:i4>2</vt:i4>
      </vt:variant>
      <vt:variant>
        <vt:lpstr>Thema</vt:lpstr>
      </vt:variant>
      <vt:variant>
        <vt:i4>1</vt:i4>
      </vt:variant>
      <vt:variant>
        <vt:lpstr>Ingesloten OLE-bronprogramma's</vt:lpstr>
      </vt:variant>
      <vt:variant>
        <vt:i4>1</vt:i4>
      </vt:variant>
      <vt:variant>
        <vt:lpstr>Diatitels</vt:lpstr>
      </vt:variant>
      <vt:variant>
        <vt:i4>22</vt:i4>
      </vt:variant>
    </vt:vector>
  </HeadingPairs>
  <TitlesOfParts>
    <vt:vector size="26" baseType="lpstr">
      <vt:lpstr>Arial</vt:lpstr>
      <vt:lpstr>Calibri</vt:lpstr>
      <vt:lpstr>Office-thema</vt:lpstr>
      <vt:lpstr>Acrobat Document</vt:lpstr>
      <vt:lpstr>Aan de slag met uitstelgedrag</vt:lpstr>
      <vt:lpstr>Wat is uitstelgedrag?</vt:lpstr>
      <vt:lpstr>Ken je voorbeelden van uitstelgedrag?</vt:lpstr>
      <vt:lpstr>Algemene tip</vt:lpstr>
      <vt:lpstr>Algemene tip: PLANVIS</vt:lpstr>
      <vt:lpstr>PLANVIS Duikt Nooit Mis!</vt:lpstr>
      <vt:lpstr>PowerPoint-presentatie</vt:lpstr>
      <vt:lpstr>PLANVIS Duikt Nooit Mis!</vt:lpstr>
      <vt:lpstr>PLANVIS Duikt Nooit Mis!</vt:lpstr>
      <vt:lpstr>PLANVIS Duikt Nooit Mis!</vt:lpstr>
      <vt:lpstr>PLANVIS Duikt Nooit Mis!</vt:lpstr>
      <vt:lpstr>PLANVIS Duikt Nooit Mis!</vt:lpstr>
      <vt:lpstr>PLANVIS Duikt Nooit Mis!</vt:lpstr>
      <vt:lpstr>Algemene tip: PLANVIS</vt:lpstr>
      <vt:lpstr>Welk type uitsteller ben ik? </vt:lpstr>
      <vt:lpstr>Je bent niet alleen! </vt:lpstr>
      <vt:lpstr>“Typetips” van STUVO</vt:lpstr>
      <vt:lpstr>PowerPoint-presentatie</vt:lpstr>
      <vt:lpstr>PowerPoint-presentatie</vt:lpstr>
      <vt:lpstr>Extra hulp nodig? </vt:lpstr>
      <vt:lpstr>Ook je taalcoach staat voor je klaar!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Lieve Fonteyne</dc:creator>
  <cp:lastModifiedBy>Leonie Van Lierop</cp:lastModifiedBy>
  <cp:revision>117</cp:revision>
  <dcterms:created xsi:type="dcterms:W3CDTF">2017-06-28T07:18:12Z</dcterms:created>
  <dcterms:modified xsi:type="dcterms:W3CDTF">2022-03-03T14:54:58Z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0x0101000A49531DD1FEE043813FC3FDA1EFA982</vt:lpwstr>
  </property>
</Properties>
</file>